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1" r:id="rId7"/>
    <p:sldId id="261" r:id="rId8"/>
    <p:sldId id="272" r:id="rId9"/>
    <p:sldId id="262" r:id="rId10"/>
    <p:sldId id="263" r:id="rId11"/>
    <p:sldId id="264" r:id="rId12"/>
    <p:sldId id="265" r:id="rId13"/>
    <p:sldId id="266" r:id="rId14"/>
    <p:sldId id="273" r:id="rId15"/>
    <p:sldId id="267" r:id="rId16"/>
    <p:sldId id="274" r:id="rId17"/>
    <p:sldId id="268" r:id="rId18"/>
    <p:sldId id="275" r:id="rId19"/>
    <p:sldId id="269" r:id="rId20"/>
    <p:sldId id="278" r:id="rId21"/>
    <p:sldId id="270"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4" autoAdjust="0"/>
    <p:restoredTop sz="94702" autoAdjust="0"/>
  </p:normalViewPr>
  <p:slideViewPr>
    <p:cSldViewPr>
      <p:cViewPr varScale="1">
        <p:scale>
          <a:sx n="55" d="100"/>
          <a:sy n="55" d="100"/>
        </p:scale>
        <p:origin x="-9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20432C-464D-4262-8304-03BA7BA4C6F2}" type="datetimeFigureOut">
              <a:rPr lang="en-US" smtClean="0"/>
              <a:pPr/>
              <a:t>6/8/2011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53BFEE5-E0C6-4B43-8049-760E5116AF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20432C-464D-4262-8304-03BA7BA4C6F2}" type="datetimeFigureOut">
              <a:rPr lang="en-US" smtClean="0"/>
              <a:pPr/>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BFEE5-E0C6-4B43-8049-760E5116AF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20432C-464D-4262-8304-03BA7BA4C6F2}" type="datetimeFigureOut">
              <a:rPr lang="en-US" smtClean="0"/>
              <a:pPr/>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BFEE5-E0C6-4B43-8049-760E5116AF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20432C-464D-4262-8304-03BA7BA4C6F2}" type="datetimeFigureOut">
              <a:rPr lang="en-US" smtClean="0"/>
              <a:pPr/>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BFEE5-E0C6-4B43-8049-760E5116AF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20432C-464D-4262-8304-03BA7BA4C6F2}" type="datetimeFigureOut">
              <a:rPr lang="en-US" smtClean="0"/>
              <a:pPr/>
              <a:t>6/8/2011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BFEE5-E0C6-4B43-8049-760E5116AF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20432C-464D-4262-8304-03BA7BA4C6F2}" type="datetimeFigureOut">
              <a:rPr lang="en-US" smtClean="0"/>
              <a:pPr/>
              <a:t>6/8/2011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BFEE5-E0C6-4B43-8049-760E5116AF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20432C-464D-4262-8304-03BA7BA4C6F2}" type="datetimeFigureOut">
              <a:rPr lang="en-US" smtClean="0"/>
              <a:pPr/>
              <a:t>6/8/2011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3BFEE5-E0C6-4B43-8049-760E5116AF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20432C-464D-4262-8304-03BA7BA4C6F2}" type="datetimeFigureOut">
              <a:rPr lang="en-US" smtClean="0"/>
              <a:pPr/>
              <a:t>6/8/2011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3BFEE5-E0C6-4B43-8049-760E5116AF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0432C-464D-4262-8304-03BA7BA4C6F2}" type="datetimeFigureOut">
              <a:rPr lang="en-US" smtClean="0"/>
              <a:pPr/>
              <a:t>6/8/2011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3BFEE5-E0C6-4B43-8049-760E5116AF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20432C-464D-4262-8304-03BA7BA4C6F2}" type="datetimeFigureOut">
              <a:rPr lang="en-US" smtClean="0"/>
              <a:pPr/>
              <a:t>6/8/2011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BFEE5-E0C6-4B43-8049-760E5116AF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20432C-464D-4262-8304-03BA7BA4C6F2}" type="datetimeFigureOut">
              <a:rPr lang="en-US" smtClean="0"/>
              <a:pPr/>
              <a:t>6/8/2011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53BFEE5-E0C6-4B43-8049-760E5116AF3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20432C-464D-4262-8304-03BA7BA4C6F2}" type="datetimeFigureOut">
              <a:rPr lang="en-US" smtClean="0"/>
              <a:pPr/>
              <a:t>6/8/2011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3BFEE5-E0C6-4B43-8049-760E5116AF3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inds-in-bloom.com/2009/11/why-higher-level-thinking-skill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inds-in-bloom.com/2011/05/math-scavenger-hun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dutopia.org/node/3294"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people.ku.edu/~wjcomer/listen_reading_formats_gen.htm"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boe.ming.k12.wv.us/teachers/di/di_rubrics/authentic%20assessment.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dialogueonlearning.tc3.edu/model/environment/introduction-grp.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olc.spsd.sk.ca/de/resources/litgarden/videos.ht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edutopia.org/teaching-module-technology-integration-wh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mrsdell.org/read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www.dialogueonlearning.tc3.edu/classroomapplications/Strategies/using-music-grp.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ilmette39.org/DI39/dipdf/strategies.pdf" TargetMode="External"/><Relationship Id="rId2" Type="http://schemas.openxmlformats.org/officeDocument/2006/relationships/hyperlink" Target="http://www2.scholastic.com/browse/article.jsp?id=374791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3lzzZbPN-8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2.scholastic.com/browse/unitplan.jsp?id=33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 BEST TEACHING PRACTICES</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Based on the book  “10 Best Teaching Practices – How Brain Research, Learning Styles, and Standards Define Teaching </a:t>
            </a:r>
            <a:r>
              <a:rPr lang="en-US" dirty="0" smtClean="0"/>
              <a:t>Competencies” by Donna Walker </a:t>
            </a:r>
            <a:r>
              <a:rPr lang="en-US" smtClean="0"/>
              <a:t>Tileston</a:t>
            </a:r>
            <a:endParaRPr lang="en-US" dirty="0" smtClean="0"/>
          </a:p>
          <a:p>
            <a:pPr algn="ctr"/>
            <a:r>
              <a:rPr lang="en-US" dirty="0" smtClean="0"/>
              <a:t>By: Cynthia Summers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6629400" cy="438912"/>
          </a:xfrm>
        </p:spPr>
        <p:txBody>
          <a:bodyPr>
            <a:normAutofit fontScale="90000"/>
          </a:bodyPr>
          <a:lstStyle/>
          <a:p>
            <a:r>
              <a:rPr lang="en-US" dirty="0" smtClean="0"/>
              <a:t>Socratic Questioning</a:t>
            </a:r>
            <a:endParaRPr lang="en-US" dirty="0"/>
          </a:p>
        </p:txBody>
      </p:sp>
      <p:sp>
        <p:nvSpPr>
          <p:cNvPr id="3" name="Content Placeholder 2"/>
          <p:cNvSpPr>
            <a:spLocks noGrp="1"/>
          </p:cNvSpPr>
          <p:nvPr>
            <p:ph idx="1"/>
          </p:nvPr>
        </p:nvSpPr>
        <p:spPr>
          <a:xfrm>
            <a:off x="457200" y="1066800"/>
            <a:ext cx="8229600" cy="5562600"/>
          </a:xfrm>
        </p:spPr>
        <p:txBody>
          <a:bodyPr>
            <a:normAutofit fontScale="25000" lnSpcReduction="20000"/>
          </a:bodyPr>
          <a:lstStyle/>
          <a:p>
            <a:r>
              <a:rPr lang="en-US" sz="5600" b="1" dirty="0" smtClean="0"/>
              <a:t>How to Use the Socratic Method in the Classroom</a:t>
            </a:r>
          </a:p>
          <a:p>
            <a:r>
              <a:rPr lang="en-US" sz="5600" b="1" dirty="0" smtClean="0"/>
              <a:t>Role of the Teacher</a:t>
            </a:r>
          </a:p>
          <a:p>
            <a:r>
              <a:rPr lang="en-US" sz="5600" dirty="0" smtClean="0"/>
              <a:t>During Socratic questioning, the teacher is a model of critical thinking who respects students' viewpoints, probes their understanding, and shows genuine interest in their thinking. The teacher poses questions that are more meaningful than those a novice of a given topic might develop on his or her own. The teacher creates and sustains an intellectually stimulating classroom environment and acknowledges the value of the student in that environment. In an intellectually open, safe, and demanding learning environment, students will be challenged, yet comfortable in answering questions honestly and fully in front of their peers. </a:t>
            </a:r>
          </a:p>
          <a:p>
            <a:r>
              <a:rPr lang="en-US" sz="5600" b="1" dirty="0" smtClean="0"/>
              <a:t>Tips for the Teacher</a:t>
            </a:r>
          </a:p>
          <a:p>
            <a:r>
              <a:rPr lang="en-US" sz="5600" dirty="0" smtClean="0"/>
              <a:t>Plan significant questions that provide structure and direction to the lesson. </a:t>
            </a:r>
          </a:p>
          <a:p>
            <a:r>
              <a:rPr lang="en-US" sz="5600" dirty="0" smtClean="0"/>
              <a:t>Phrase the questions clearly and specifically. </a:t>
            </a:r>
          </a:p>
          <a:p>
            <a:r>
              <a:rPr lang="en-US" sz="5600" dirty="0" smtClean="0"/>
              <a:t>Wait Time: Maintain silence and wait at least 5 to 10 seconds for students to respond. </a:t>
            </a:r>
          </a:p>
          <a:p>
            <a:r>
              <a:rPr lang="en-US" sz="5600" dirty="0" smtClean="0"/>
              <a:t>Keep the discussion focused. </a:t>
            </a:r>
          </a:p>
          <a:p>
            <a:r>
              <a:rPr lang="en-US" sz="5600" dirty="0" smtClean="0"/>
              <a:t>Follow up on students' responses and invite elaboration. </a:t>
            </a:r>
          </a:p>
          <a:p>
            <a:r>
              <a:rPr lang="en-US" sz="5600" dirty="0" smtClean="0"/>
              <a:t>Stimulate the discussion with probing questions. </a:t>
            </a:r>
          </a:p>
          <a:p>
            <a:r>
              <a:rPr lang="en-US" sz="5600" dirty="0" smtClean="0"/>
              <a:t>Periodically summarize (e.g., on blackboard or overhead projector) what has been discussed. </a:t>
            </a:r>
          </a:p>
          <a:p>
            <a:r>
              <a:rPr lang="en-US" sz="5600" dirty="0" smtClean="0"/>
              <a:t>Draw as many students as possible into the discussion. </a:t>
            </a:r>
          </a:p>
          <a:p>
            <a:r>
              <a:rPr lang="en-US" sz="5600" dirty="0" smtClean="0"/>
              <a:t>Do not pose yes/no questions, as they do little to promote thinking or encourage discussion. </a:t>
            </a:r>
          </a:p>
          <a:p>
            <a:r>
              <a:rPr lang="en-US" sz="5600" dirty="0" smtClean="0"/>
              <a:t>Do not pose questions that are vague, ambiguous, or beyond the level of the students. </a:t>
            </a:r>
          </a:p>
          <a:p>
            <a:r>
              <a:rPr lang="en-US" sz="5600" dirty="0" smtClean="0"/>
              <a:t>Further information on developing and guiding questioning. </a:t>
            </a:r>
          </a:p>
          <a:p>
            <a:r>
              <a:rPr lang="en-US" sz="5600" b="1" dirty="0" smtClean="0"/>
              <a:t>Role of the Student</a:t>
            </a:r>
          </a:p>
          <a:p>
            <a:r>
              <a:rPr lang="en-US" sz="5600" dirty="0" smtClean="0"/>
              <a:t>Before an exercise in thoughtful questioning, it is helpful if the teacher tells students that they are expected to do the following: Participate when called upon. </a:t>
            </a:r>
          </a:p>
          <a:p>
            <a:r>
              <a:rPr lang="en-US" sz="5600" dirty="0" smtClean="0"/>
              <a:t>Answer questions as carefully and clearly as possible. </a:t>
            </a:r>
          </a:p>
          <a:p>
            <a:r>
              <a:rPr lang="en-US" sz="5600" dirty="0" smtClean="0"/>
              <a:t>Address the whole class so that everyone can hear their answers. </a:t>
            </a:r>
          </a:p>
          <a:p>
            <a:r>
              <a:rPr lang="en-US" sz="5600" dirty="0" smtClean="0"/>
              <a:t>Be as succinct as possible in the interest of maximizing classroom time and effectiveness.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Promote Higher-Level Thinking</a:t>
            </a:r>
            <a:endParaRPr lang="en-US" dirty="0"/>
          </a:p>
        </p:txBody>
      </p:sp>
      <p:sp>
        <p:nvSpPr>
          <p:cNvPr id="3" name="Content Placeholder 2"/>
          <p:cNvSpPr>
            <a:spLocks noGrp="1"/>
          </p:cNvSpPr>
          <p:nvPr>
            <p:ph idx="1"/>
          </p:nvPr>
        </p:nvSpPr>
        <p:spPr/>
        <p:txBody>
          <a:bodyPr>
            <a:normAutofit fontScale="92500"/>
          </a:bodyPr>
          <a:lstStyle/>
          <a:p>
            <a:r>
              <a:rPr lang="en-US" dirty="0" smtClean="0"/>
              <a:t>Move beyond factual input to the processes involved in higher-level thinking such as:  problem solving, decision making, experimental inquiry, and investigation (complexity not difficulty)</a:t>
            </a:r>
          </a:p>
          <a:p>
            <a:r>
              <a:rPr lang="en-US" dirty="0" smtClean="0"/>
              <a:t>Extend and refine knowledge as part of every unit of study and give personal meaning to the learning</a:t>
            </a:r>
          </a:p>
          <a:p>
            <a:r>
              <a:rPr lang="en-US" dirty="0" smtClean="0"/>
              <a:t>Literacy is rational thinking.  (</a:t>
            </a:r>
            <a:r>
              <a:rPr lang="en-US" dirty="0" err="1" smtClean="0"/>
              <a:t>Resnick</a:t>
            </a:r>
            <a:r>
              <a:rPr lang="en-US" dirty="0" smtClean="0"/>
              <a:t>, 1997) Literacy involves the ability to analyze information, extrapolate key points, generate a hypothesis, draw conclusions, and find viable solutions. </a:t>
            </a:r>
            <a:r>
              <a:rPr lang="en-US" dirty="0" smtClean="0">
                <a:hlinkClick r:id="rId2"/>
              </a:rPr>
              <a:t>http://www.minds-in-bloom.com/2009/11/why-higher-level-thinking-skills.html</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685800"/>
          </a:xfrm>
        </p:spPr>
        <p:txBody>
          <a:bodyPr>
            <a:normAutofit fontScale="90000"/>
          </a:bodyPr>
          <a:lstStyle/>
          <a:p>
            <a:r>
              <a:rPr lang="en-US" b="1" dirty="0" smtClean="0">
                <a:hlinkClick r:id="rId2"/>
              </a:rPr>
              <a:t>Math Scavenger Hunt</a:t>
            </a:r>
            <a:r>
              <a:rPr lang="en-US" b="1" dirty="0" smtClean="0"/>
              <a:t> - Example </a:t>
            </a:r>
            <a:endParaRPr lang="en-US" dirty="0"/>
          </a:p>
        </p:txBody>
      </p:sp>
      <p:sp>
        <p:nvSpPr>
          <p:cNvPr id="3" name="Content Placeholder 2"/>
          <p:cNvSpPr>
            <a:spLocks noGrp="1"/>
          </p:cNvSpPr>
          <p:nvPr>
            <p:ph idx="1"/>
          </p:nvPr>
        </p:nvSpPr>
        <p:spPr>
          <a:xfrm>
            <a:off x="304800" y="1066800"/>
            <a:ext cx="8382000" cy="5257800"/>
          </a:xfrm>
        </p:spPr>
        <p:txBody>
          <a:bodyPr>
            <a:normAutofit fontScale="55000" lnSpcReduction="20000"/>
          </a:bodyPr>
          <a:lstStyle/>
          <a:p>
            <a:r>
              <a:rPr lang="en-US" sz="3200" dirty="0" smtClean="0"/>
              <a:t>1.    How many zeroes are in one million?</a:t>
            </a:r>
          </a:p>
          <a:p>
            <a:r>
              <a:rPr lang="en-US" sz="3200" dirty="0" smtClean="0"/>
              <a:t> </a:t>
            </a:r>
          </a:p>
          <a:p>
            <a:r>
              <a:rPr lang="en-US" sz="3200" dirty="0" smtClean="0"/>
              <a:t>2.    What is an object that is exactly 5 inches long?</a:t>
            </a:r>
          </a:p>
          <a:p>
            <a:r>
              <a:rPr lang="en-US" sz="3200" dirty="0" smtClean="0"/>
              <a:t> </a:t>
            </a:r>
          </a:p>
          <a:p>
            <a:r>
              <a:rPr lang="en-US" sz="3200" dirty="0" smtClean="0"/>
              <a:t>3.    How many prime numbers come before 100?</a:t>
            </a:r>
          </a:p>
          <a:p>
            <a:r>
              <a:rPr lang="en-US" sz="3200" dirty="0" smtClean="0"/>
              <a:t> </a:t>
            </a:r>
          </a:p>
          <a:p>
            <a:r>
              <a:rPr lang="en-US" sz="3200" dirty="0" smtClean="0"/>
              <a:t>4.    How many nickels are in twenty dollars?</a:t>
            </a:r>
          </a:p>
          <a:p>
            <a:r>
              <a:rPr lang="en-US" sz="3200" dirty="0" smtClean="0"/>
              <a:t> </a:t>
            </a:r>
          </a:p>
          <a:p>
            <a:r>
              <a:rPr lang="en-US" sz="3200" dirty="0" smtClean="0"/>
              <a:t>5.    What do all the numbers on a computer keyboard add up to?</a:t>
            </a:r>
          </a:p>
          <a:p>
            <a:r>
              <a:rPr lang="en-US" sz="3200" dirty="0" smtClean="0"/>
              <a:t> </a:t>
            </a:r>
          </a:p>
          <a:p>
            <a:r>
              <a:rPr lang="en-US" sz="3200" dirty="0" smtClean="0"/>
              <a:t>6.    What is the circumference of your head?</a:t>
            </a:r>
          </a:p>
          <a:p>
            <a:r>
              <a:rPr lang="en-US" sz="3200" dirty="0" smtClean="0"/>
              <a:t> </a:t>
            </a:r>
          </a:p>
          <a:p>
            <a:r>
              <a:rPr lang="en-US" sz="3200" dirty="0" smtClean="0"/>
              <a:t>7.    How many stacked pennies make an inch?</a:t>
            </a:r>
          </a:p>
          <a:p>
            <a:r>
              <a:rPr lang="en-US" sz="3200" dirty="0" smtClean="0"/>
              <a:t> </a:t>
            </a:r>
          </a:p>
          <a:p>
            <a:r>
              <a:rPr lang="en-US" sz="3200" dirty="0" smtClean="0"/>
              <a:t>8.    Where is there a right angle in your classroom?</a:t>
            </a:r>
          </a:p>
          <a:p>
            <a:r>
              <a:rPr lang="en-US" sz="3200" dirty="0" smtClean="0"/>
              <a:t> </a:t>
            </a:r>
          </a:p>
          <a:p>
            <a:r>
              <a:rPr lang="en-US" sz="3200" dirty="0" smtClean="0"/>
              <a:t>9.    On what date will the 100</a:t>
            </a:r>
            <a:r>
              <a:rPr lang="en-US" sz="3200" baseline="30000" dirty="0" smtClean="0"/>
              <a:t>th</a:t>
            </a:r>
            <a:r>
              <a:rPr lang="en-US" sz="3200" dirty="0" smtClean="0"/>
              <a:t> day of school fall this year?</a:t>
            </a:r>
          </a:p>
          <a:p>
            <a:r>
              <a:rPr lang="en-US" sz="3200" dirty="0" smtClean="0"/>
              <a:t> </a:t>
            </a:r>
          </a:p>
          <a:p>
            <a:r>
              <a:rPr lang="en-US" sz="3200" dirty="0" smtClean="0"/>
              <a:t>10. How many minutes are you in school each day? </a:t>
            </a:r>
          </a:p>
          <a:p>
            <a:endParaRPr lang="en-US" dirty="0"/>
          </a:p>
        </p:txBody>
      </p:sp>
      <p:pic>
        <p:nvPicPr>
          <p:cNvPr id="25602" name="Picture 2" descr="http://3.bp.blogspot.com/-lXdU5s25AYg/TcqvS-BFkEI/AAAAAAAABEE/p5aBGhdtSwY/s200/magnifying+glass.png"/>
          <p:cNvPicPr>
            <a:picLocks noChangeAspect="1" noChangeArrowheads="1"/>
          </p:cNvPicPr>
          <p:nvPr/>
        </p:nvPicPr>
        <p:blipFill>
          <a:blip r:embed="rId3"/>
          <a:srcRect/>
          <a:stretch>
            <a:fillRect/>
          </a:stretch>
        </p:blipFill>
        <p:spPr bwMode="auto">
          <a:xfrm>
            <a:off x="6477000" y="990600"/>
            <a:ext cx="1905000" cy="18192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Use Collaborative Learning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Cooperative learning in small groups provide a place where:</a:t>
            </a:r>
          </a:p>
          <a:p>
            <a:pPr lvl="1"/>
            <a:r>
              <a:rPr lang="en-US" dirty="0" smtClean="0"/>
              <a:t>learners actively participate; </a:t>
            </a:r>
          </a:p>
          <a:p>
            <a:pPr lvl="1"/>
            <a:r>
              <a:rPr lang="en-US" dirty="0" smtClean="0"/>
              <a:t>teachers become learners at times, and learners sometimes teach; </a:t>
            </a:r>
          </a:p>
          <a:p>
            <a:pPr lvl="1"/>
            <a:r>
              <a:rPr lang="en-US" dirty="0" smtClean="0"/>
              <a:t>respect is given to every member; </a:t>
            </a:r>
          </a:p>
          <a:p>
            <a:pPr lvl="1"/>
            <a:r>
              <a:rPr lang="en-US" dirty="0" smtClean="0"/>
              <a:t>projects and questions interest and challenge students; </a:t>
            </a:r>
          </a:p>
          <a:p>
            <a:pPr lvl="1"/>
            <a:r>
              <a:rPr lang="en-US" dirty="0" smtClean="0"/>
              <a:t>diversity is celebrated, and all contributions are valued; </a:t>
            </a:r>
          </a:p>
          <a:p>
            <a:pPr lvl="1"/>
            <a:r>
              <a:rPr lang="en-US" dirty="0" smtClean="0"/>
              <a:t>students learn skills for resolving conflicts when they arise; </a:t>
            </a:r>
          </a:p>
          <a:p>
            <a:pPr lvl="1"/>
            <a:r>
              <a:rPr lang="en-US" dirty="0" smtClean="0"/>
              <a:t>members draw upon their past experience and knowledge; </a:t>
            </a:r>
          </a:p>
          <a:p>
            <a:pPr lvl="1"/>
            <a:r>
              <a:rPr lang="en-US" dirty="0" smtClean="0"/>
              <a:t>goals are clearly identified and used as a guide; </a:t>
            </a:r>
          </a:p>
          <a:p>
            <a:pPr lvl="1"/>
            <a:r>
              <a:rPr lang="en-US" dirty="0" smtClean="0"/>
              <a:t>research tools such as Internet access are made available; </a:t>
            </a:r>
          </a:p>
          <a:p>
            <a:pPr lvl="1"/>
            <a:r>
              <a:rPr lang="en-US" dirty="0" smtClean="0"/>
              <a:t>students are invested in their own learning.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229600" cy="1066800"/>
          </a:xfrm>
        </p:spPr>
        <p:txBody>
          <a:bodyPr>
            <a:normAutofit/>
          </a:bodyPr>
          <a:lstStyle/>
          <a:p>
            <a:r>
              <a:rPr lang="en-US" sz="3200" dirty="0" smtClean="0">
                <a:hlinkClick r:id="rId2"/>
              </a:rPr>
              <a:t>http://www.edutopia.org/node/3294</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533400" y="3228536"/>
            <a:ext cx="7924800" cy="2105464"/>
          </a:xfrm>
        </p:spPr>
        <p:txBody>
          <a:bodyPr>
            <a:noAutofit/>
          </a:bodyPr>
          <a:lstStyle/>
          <a:p>
            <a:r>
              <a:rPr lang="en-US" sz="3600" b="1" dirty="0" smtClean="0"/>
              <a:t>Cooperative Learning Video for:     10 Big Ideas for Better Classrooms: Striving to Improve Public Education</a:t>
            </a:r>
            <a:endParaRPr lang="en-US" sz="3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7. Make a Conscious Effort to Bridge the Gap Between all Learners</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1. Be considerate of poor children</a:t>
            </a:r>
          </a:p>
          <a:p>
            <a:r>
              <a:rPr lang="en-US" dirty="0" smtClean="0"/>
              <a:t>2. Provide a high-quality and challenging curriculum</a:t>
            </a:r>
          </a:p>
          <a:p>
            <a:r>
              <a:rPr lang="en-US" dirty="0" smtClean="0"/>
              <a:t>3. Understand the culture of our students</a:t>
            </a:r>
          </a:p>
          <a:p>
            <a:r>
              <a:rPr lang="en-US" dirty="0" smtClean="0"/>
              <a:t>4.Find ways to build self-efficacy  (Self-efficacy is the belief that one can do something because encountered successes have taken place in the past.)</a:t>
            </a:r>
          </a:p>
          <a:p>
            <a:r>
              <a:rPr lang="en-US" dirty="0" smtClean="0"/>
              <a:t>5. Be rabid about eliminating bias (Diverse Learners)</a:t>
            </a:r>
          </a:p>
          <a:p>
            <a:r>
              <a:rPr lang="en-US" dirty="0" smtClean="0"/>
              <a:t>6. Work with community leaders to help provide support for students (including services)</a:t>
            </a:r>
          </a:p>
          <a:p>
            <a:r>
              <a:rPr lang="en-US" dirty="0" smtClean="0"/>
              <a:t>7. Change our ways of thinking (Be open.)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200912"/>
          </a:xfrm>
        </p:spPr>
        <p:txBody>
          <a:bodyPr>
            <a:normAutofit/>
          </a:bodyPr>
          <a:lstStyle/>
          <a:p>
            <a:r>
              <a:rPr lang="en-US" sz="2000" dirty="0" smtClean="0">
                <a:hlinkClick r:id="rId2"/>
              </a:rPr>
              <a:t>http://people.ku.edu/~wjcomer/listen_reading_formats_gen.htm</a:t>
            </a:r>
            <a:r>
              <a:rPr lang="en-US" sz="2800" dirty="0" smtClean="0"/>
              <a:t/>
            </a:r>
            <a:br>
              <a:rPr lang="en-US" sz="2800" dirty="0" smtClean="0"/>
            </a:br>
            <a:endParaRPr lang="en-US" sz="2800" dirty="0"/>
          </a:p>
        </p:txBody>
      </p:sp>
      <p:sp>
        <p:nvSpPr>
          <p:cNvPr id="3" name="TextBox 2"/>
          <p:cNvSpPr txBox="1"/>
          <p:nvPr/>
        </p:nvSpPr>
        <p:spPr>
          <a:xfrm>
            <a:off x="685800" y="2438400"/>
            <a:ext cx="6553200" cy="923330"/>
          </a:xfrm>
          <a:prstGeom prst="rect">
            <a:avLst/>
          </a:prstGeom>
          <a:noFill/>
        </p:spPr>
        <p:txBody>
          <a:bodyPr wrap="square" rtlCol="0">
            <a:spAutoFit/>
          </a:bodyPr>
          <a:lstStyle/>
          <a:p>
            <a:r>
              <a:rPr lang="en-US" b="1" dirty="0" smtClean="0"/>
              <a:t>Teaching Listening and Reading Comprehension with Authentic Materials from the Internet: Issues and Exercise Formats</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Evaluate Learning using Multiple Authentic Assessments</a:t>
            </a:r>
            <a:endParaRPr lang="en-US" dirty="0"/>
          </a:p>
        </p:txBody>
      </p:sp>
      <p:sp>
        <p:nvSpPr>
          <p:cNvPr id="3" name="Content Placeholder 2"/>
          <p:cNvSpPr>
            <a:spLocks noGrp="1"/>
          </p:cNvSpPr>
          <p:nvPr>
            <p:ph idx="1"/>
          </p:nvPr>
        </p:nvSpPr>
        <p:spPr/>
        <p:txBody>
          <a:bodyPr/>
          <a:lstStyle/>
          <a:p>
            <a:r>
              <a:rPr lang="en-US" sz="3600" dirty="0" smtClean="0"/>
              <a:t>Essays</a:t>
            </a:r>
          </a:p>
          <a:p>
            <a:r>
              <a:rPr lang="en-US" sz="3600" dirty="0" smtClean="0"/>
              <a:t>Oral reports</a:t>
            </a:r>
          </a:p>
          <a:p>
            <a:r>
              <a:rPr lang="en-US" sz="3600" dirty="0" smtClean="0"/>
              <a:t>Performance tasks</a:t>
            </a:r>
          </a:p>
          <a:p>
            <a:r>
              <a:rPr lang="en-US" sz="3600" dirty="0" smtClean="0"/>
              <a:t>Teacher Observation</a:t>
            </a:r>
          </a:p>
          <a:p>
            <a:r>
              <a:rPr lang="en-US" sz="3600" dirty="0" smtClean="0"/>
              <a:t>Rubrics </a:t>
            </a:r>
          </a:p>
          <a:p>
            <a:r>
              <a:rPr lang="en-US" sz="3600" dirty="0" smtClean="0"/>
              <a:t>Portfolios</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hlinkClick r:id="rId2"/>
              </a:rPr>
              <a:t>http://boe.ming.k12.wv.us/teachers/di/di_rubrics/authentic%20assessment.htm</a:t>
            </a:r>
            <a:r>
              <a:rPr lang="en-US" sz="2800" dirty="0" smtClean="0"/>
              <a:t/>
            </a:r>
            <a:br>
              <a:rPr lang="en-US" sz="2800" dirty="0" smtClean="0"/>
            </a:br>
            <a:endParaRPr lang="en-US" sz="2800" dirty="0"/>
          </a:p>
        </p:txBody>
      </p:sp>
      <p:pic>
        <p:nvPicPr>
          <p:cNvPr id="4" name="Content Placeholder 3" descr="assessment.gif"/>
          <p:cNvPicPr>
            <a:picLocks noGrp="1" noChangeAspect="1"/>
          </p:cNvPicPr>
          <p:nvPr>
            <p:ph idx="1"/>
          </p:nvPr>
        </p:nvPicPr>
        <p:blipFill>
          <a:blip r:embed="rId3"/>
          <a:stretch>
            <a:fillRect/>
          </a:stretch>
        </p:blipFill>
        <p:spPr>
          <a:xfrm>
            <a:off x="2709862" y="2162969"/>
            <a:ext cx="3724275" cy="3933825"/>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1389888"/>
          </a:xfrm>
        </p:spPr>
        <p:txBody>
          <a:bodyPr>
            <a:normAutofit fontScale="90000"/>
          </a:bodyPr>
          <a:lstStyle/>
          <a:p>
            <a:r>
              <a:rPr lang="en-US" dirty="0" smtClean="0"/>
              <a:t>9. Create Real-World Understanding and Application</a:t>
            </a:r>
            <a:endParaRPr lang="en-US" dirty="0"/>
          </a:p>
        </p:txBody>
      </p:sp>
      <p:sp>
        <p:nvSpPr>
          <p:cNvPr id="3" name="Content Placeholder 2"/>
          <p:cNvSpPr>
            <a:spLocks noGrp="1"/>
          </p:cNvSpPr>
          <p:nvPr>
            <p:ph idx="1"/>
          </p:nvPr>
        </p:nvSpPr>
        <p:spPr/>
        <p:txBody>
          <a:bodyPr/>
          <a:lstStyle/>
          <a:p>
            <a:r>
              <a:rPr lang="en-US" dirty="0" smtClean="0"/>
              <a:t>Eric Jensen – “Since our brain is designed to learn for survival, it is very good at learning that which it perceives to be useful, practical and real.” (1997)</a:t>
            </a:r>
          </a:p>
          <a:p>
            <a:pPr lvl="1"/>
            <a:r>
              <a:rPr lang="en-US" dirty="0" smtClean="0"/>
              <a:t>Four stages of understanding</a:t>
            </a:r>
          </a:p>
          <a:p>
            <a:pPr lvl="2"/>
            <a:r>
              <a:rPr lang="en-US" dirty="0" smtClean="0"/>
              <a:t>1. Starter Knowledge – surface - factual</a:t>
            </a:r>
          </a:p>
          <a:p>
            <a:pPr lvl="2"/>
            <a:r>
              <a:rPr lang="en-US" dirty="0" smtClean="0"/>
              <a:t>2. Relational Knowledge – connections across disciplines and time</a:t>
            </a:r>
          </a:p>
          <a:p>
            <a:pPr lvl="2"/>
            <a:r>
              <a:rPr lang="en-US" dirty="0" smtClean="0"/>
              <a:t>3. Globalized Knowledge – in depth, impacts - personal viewpoints – stays throughout life</a:t>
            </a:r>
          </a:p>
          <a:p>
            <a:pPr lvl="2"/>
            <a:r>
              <a:rPr lang="en-US" dirty="0" smtClean="0"/>
              <a:t>4. Expert Knowledge – insights-applications-interpretations- processes- meanings-demonstrations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Creating the Best Climate</a:t>
            </a:r>
            <a:endParaRPr lang="en-US" dirty="0"/>
          </a:p>
        </p:txBody>
      </p:sp>
      <p:sp>
        <p:nvSpPr>
          <p:cNvPr id="3" name="Content Placeholder 2"/>
          <p:cNvSpPr>
            <a:spLocks noGrp="1"/>
          </p:cNvSpPr>
          <p:nvPr>
            <p:ph idx="1"/>
          </p:nvPr>
        </p:nvSpPr>
        <p:spPr/>
        <p:txBody>
          <a:bodyPr/>
          <a:lstStyle/>
          <a:p>
            <a:r>
              <a:rPr lang="en-US" dirty="0" smtClean="0"/>
              <a:t>If we cannot create a climate in which all students feel physically and emotionally secure, the rest doesn’t matter</a:t>
            </a:r>
          </a:p>
          <a:p>
            <a:pPr lvl="1"/>
            <a:r>
              <a:rPr lang="en-US" dirty="0" smtClean="0"/>
              <a:t>Provide for immediate needs (Personal &amp; Emotional)</a:t>
            </a:r>
          </a:p>
          <a:p>
            <a:pPr lvl="1"/>
            <a:r>
              <a:rPr lang="en-US" dirty="0" smtClean="0"/>
              <a:t>Increase esteem and team building (Sense of Belonging)</a:t>
            </a:r>
          </a:p>
          <a:p>
            <a:pPr lvl="1"/>
            <a:r>
              <a:rPr lang="en-US" dirty="0" smtClean="0"/>
              <a:t>Relate learning to real life (Personal Goals &amp; Relevance)</a:t>
            </a:r>
          </a:p>
          <a:p>
            <a:pPr lvl="1"/>
            <a:r>
              <a:rPr lang="en-US" dirty="0" smtClean="0"/>
              <a:t>Provide opportunities for success (consider a fun way!)</a:t>
            </a:r>
          </a:p>
          <a:p>
            <a:pPr lvl="2"/>
            <a:r>
              <a:rPr lang="en-US" dirty="0" smtClean="0">
                <a:hlinkClick r:id="rId2"/>
              </a:rPr>
              <a:t>http://www.dialogueonlearning.tc3.edu/model/environment/introduction-grp.htm</a:t>
            </a:r>
            <a:endParaRPr lang="en-US" dirty="0" smtClean="0"/>
          </a:p>
          <a:p>
            <a:pPr lvl="2">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Literacy Strategies Videos</a:t>
            </a:r>
            <a:br>
              <a:rPr lang="en-US" dirty="0" smtClean="0"/>
            </a:br>
            <a:r>
              <a:rPr lang="en-US" dirty="0" smtClean="0"/>
              <a:t>Read Aloud Planning Conversation Video</a:t>
            </a:r>
            <a:br>
              <a:rPr lang="en-US" dirty="0" smtClean="0"/>
            </a:br>
            <a:r>
              <a:rPr lang="en-US" dirty="0" smtClean="0"/>
              <a:t>See-Say-Spell </a:t>
            </a:r>
            <a:endParaRPr lang="en-US" dirty="0"/>
          </a:p>
        </p:txBody>
      </p:sp>
      <p:sp>
        <p:nvSpPr>
          <p:cNvPr id="3" name="Subtitle 2"/>
          <p:cNvSpPr>
            <a:spLocks noGrp="1"/>
          </p:cNvSpPr>
          <p:nvPr>
            <p:ph type="subTitle" idx="1"/>
          </p:nvPr>
        </p:nvSpPr>
        <p:spPr/>
        <p:txBody>
          <a:bodyPr/>
          <a:lstStyle/>
          <a:p>
            <a:r>
              <a:rPr lang="en-US" sz="2000" dirty="0" smtClean="0">
                <a:hlinkClick r:id="rId2"/>
              </a:rPr>
              <a:t>http://olc.spsd.sk.ca/de/resources/litgarden/videos.htm</a:t>
            </a:r>
            <a:endParaRPr lang="en-US" sz="20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Integrate Technology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Technology, when integrated into the curriculum, revolutionizes the learning process. More and more studies show that technology integration in the curriculum improves students' learning processes and outcomes. Teachers who recognize computers as problem-solving tools change the way they teach. They move from a behavioral approach to a more constructivist approach. Project-based learning takes place utilizing interactive multimedia and telecommunications technologies. Students are engaged in their learning using these powerful tools.  (</a:t>
            </a:r>
            <a:r>
              <a:rPr lang="en-US" dirty="0" err="1" smtClean="0"/>
              <a:t>Edutopia</a:t>
            </a:r>
            <a:r>
              <a:rPr lang="en-US" dirty="0" smtClean="0"/>
              <a:t>)</a:t>
            </a:r>
          </a:p>
          <a:p>
            <a:r>
              <a:rPr lang="en-US" dirty="0" smtClean="0">
                <a:hlinkClick r:id="rId2"/>
              </a:rPr>
              <a:t>http://www.edutopia.org/teaching-module-technology-integration-why</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91512"/>
          </a:xfrm>
        </p:spPr>
        <p:txBody>
          <a:bodyPr>
            <a:normAutofit fontScale="90000"/>
          </a:bodyPr>
          <a:lstStyle/>
          <a:p>
            <a:pPr algn="ct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smtClean="0">
                <a:hlinkClick r:id="rId2"/>
              </a:rPr>
              <a:t>http://mrsdell.org/reading/</a:t>
            </a:r>
            <a:endParaRPr lang="en-US" dirty="0" smtClean="0"/>
          </a:p>
          <a:p>
            <a:endParaRPr lang="en-US" dirty="0"/>
          </a:p>
        </p:txBody>
      </p:sp>
      <p:pic>
        <p:nvPicPr>
          <p:cNvPr id="6" name="Content Placeholder 3" descr="topbar3.png"/>
          <p:cNvPicPr>
            <a:picLocks noChangeAspect="1"/>
          </p:cNvPicPr>
          <p:nvPr/>
        </p:nvPicPr>
        <p:blipFill>
          <a:blip r:embed="rId3"/>
          <a:stretch>
            <a:fillRect/>
          </a:stretch>
        </p:blipFill>
        <p:spPr>
          <a:xfrm>
            <a:off x="995362" y="3577431"/>
            <a:ext cx="7153275" cy="11049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Learning Tower of Straws Activity </a:t>
            </a:r>
            <a:endParaRPr lang="en-US" sz="2800" dirty="0"/>
          </a:p>
        </p:txBody>
      </p:sp>
      <p:sp>
        <p:nvSpPr>
          <p:cNvPr id="3" name="Text Placeholder 2"/>
          <p:cNvSpPr>
            <a:spLocks noGrp="1"/>
          </p:cNvSpPr>
          <p:nvPr>
            <p:ph type="body" sz="half" idx="2"/>
          </p:nvPr>
        </p:nvSpPr>
        <p:spPr>
          <a:xfrm>
            <a:off x="609600" y="2828784"/>
            <a:ext cx="2209800" cy="3495815"/>
          </a:xfrm>
        </p:spPr>
        <p:txBody>
          <a:bodyPr>
            <a:normAutofit fontScale="92500"/>
          </a:bodyPr>
          <a:lstStyle/>
          <a:p>
            <a:r>
              <a:rPr lang="en-US" dirty="0" smtClean="0"/>
              <a:t/>
            </a:r>
            <a:br>
              <a:rPr lang="en-US" dirty="0" smtClean="0"/>
            </a:br>
            <a:r>
              <a:rPr lang="en-US" sz="1700" dirty="0" smtClean="0"/>
              <a:t>This activity creates a serious, yet light-hearted and non-threatening atmosphere in the classroom. It's fun! This creates a wonderful opportunity for the instructor to point out how humor can help create an environment that encourages creativity.</a:t>
            </a:r>
            <a:endParaRPr lang="en-US" sz="1700" dirty="0"/>
          </a:p>
        </p:txBody>
      </p:sp>
      <p:pic>
        <p:nvPicPr>
          <p:cNvPr id="1026" name="Picture 2" descr="Building with straws and shaving cream."/>
          <p:cNvPicPr>
            <a:picLocks noGrp="1" noChangeAspect="1" noChangeArrowheads="1"/>
          </p:cNvPicPr>
          <p:nvPr>
            <p:ph type="pic" idx="1"/>
          </p:nvPr>
        </p:nvPicPr>
        <p:blipFill>
          <a:blip r:embed="rId2"/>
          <a:srcRect l="5978" r="5978"/>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Best Climate </a:t>
            </a:r>
            <a:r>
              <a:rPr lang="en-US" sz="2000" dirty="0" smtClean="0"/>
              <a:t>(continued)</a:t>
            </a:r>
            <a:endParaRPr lang="en-US" sz="2000" dirty="0"/>
          </a:p>
        </p:txBody>
      </p:sp>
      <p:sp>
        <p:nvSpPr>
          <p:cNvPr id="3" name="Content Placeholder 2"/>
          <p:cNvSpPr>
            <a:spLocks noGrp="1"/>
          </p:cNvSpPr>
          <p:nvPr>
            <p:ph idx="1"/>
          </p:nvPr>
        </p:nvSpPr>
        <p:spPr/>
        <p:txBody>
          <a:bodyPr>
            <a:normAutofit fontScale="62500" lnSpcReduction="20000"/>
          </a:bodyPr>
          <a:lstStyle/>
          <a:p>
            <a:r>
              <a:rPr lang="en-US" b="1" dirty="0" smtClean="0"/>
              <a:t>Using Music in the Classroom</a:t>
            </a:r>
          </a:p>
          <a:p>
            <a:endParaRPr lang="en-US" dirty="0" smtClean="0"/>
          </a:p>
          <a:p>
            <a:r>
              <a:rPr lang="en-US" dirty="0" smtClean="0"/>
              <a:t>--Using music in our classes and learning environments has several benefits, such as promoting a relaxed emotional state, stimulating the brain to be creative, or aiding in memory formation. </a:t>
            </a:r>
          </a:p>
          <a:p>
            <a:r>
              <a:rPr lang="en-US" dirty="0" smtClean="0"/>
              <a:t>It's important to select music appropriate for the learning activity in the classroom. The following list is not intended to be complete, but rather to give examples of types of music that can be used effectively. </a:t>
            </a:r>
          </a:p>
          <a:p>
            <a:r>
              <a:rPr lang="en-US" dirty="0" smtClean="0"/>
              <a:t>Opening music </a:t>
            </a:r>
            <a:br>
              <a:rPr lang="en-US" dirty="0" smtClean="0"/>
            </a:br>
            <a:r>
              <a:rPr lang="en-US" dirty="0" smtClean="0"/>
              <a:t>Relaxation, Concentration or Visualization </a:t>
            </a:r>
            <a:br>
              <a:rPr lang="en-US" dirty="0" smtClean="0"/>
            </a:br>
            <a:r>
              <a:rPr lang="en-US" dirty="0" smtClean="0"/>
              <a:t>Breaks and Transitions </a:t>
            </a:r>
            <a:br>
              <a:rPr lang="en-US" dirty="0" smtClean="0"/>
            </a:br>
            <a:r>
              <a:rPr lang="en-US" dirty="0" smtClean="0"/>
              <a:t>Community Building </a:t>
            </a:r>
            <a:br>
              <a:rPr lang="en-US" dirty="0" smtClean="0"/>
            </a:br>
            <a:r>
              <a:rPr lang="en-US" dirty="0" smtClean="0"/>
              <a:t>Background music for concentration, quiet activities </a:t>
            </a:r>
            <a:br>
              <a:rPr lang="en-US" dirty="0" smtClean="0"/>
            </a:br>
            <a:r>
              <a:rPr lang="en-US" dirty="0" smtClean="0"/>
              <a:t>Brainstorming or Creative Problem Solving </a:t>
            </a:r>
            <a:br>
              <a:rPr lang="en-US" dirty="0" smtClean="0"/>
            </a:br>
            <a:r>
              <a:rPr lang="en-US" dirty="0" smtClean="0"/>
              <a:t>Celebrations </a:t>
            </a:r>
            <a:br>
              <a:rPr lang="en-US" dirty="0" smtClean="0"/>
            </a:br>
            <a:r>
              <a:rPr lang="en-US" dirty="0" smtClean="0"/>
              <a:t>End of Session </a:t>
            </a:r>
            <a:br>
              <a:rPr lang="en-US" dirty="0" smtClean="0"/>
            </a:br>
            <a:r>
              <a:rPr lang="en-US" dirty="0" smtClean="0"/>
              <a:t>Personal Favorites </a:t>
            </a:r>
          </a:p>
          <a:p>
            <a:r>
              <a:rPr lang="en-US" dirty="0" smtClean="0"/>
              <a:t/>
            </a:r>
            <a:br>
              <a:rPr lang="en-US" dirty="0" smtClean="0"/>
            </a:br>
            <a:r>
              <a:rPr lang="en-US" dirty="0" smtClean="0"/>
              <a:t> </a:t>
            </a:r>
            <a:r>
              <a:rPr lang="en-US" dirty="0" smtClean="0">
                <a:hlinkClick r:id="rId2"/>
              </a:rPr>
              <a:t>http://www.dialogueonlearning.tc3.edu/classroomapplications/Strategies/using-music-grp.htm#personal</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2. Differentiating</a:t>
            </a:r>
            <a:r>
              <a:rPr lang="en-US" sz="4000" dirty="0" smtClean="0"/>
              <a:t> - Teaching Styles and Learning Styles</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About 98% of all new learning enters the brain through the senses – primarily through </a:t>
            </a:r>
            <a:r>
              <a:rPr lang="en-US" dirty="0" smtClean="0">
                <a:solidFill>
                  <a:srgbClr val="FF0000"/>
                </a:solidFill>
              </a:rPr>
              <a:t>visual</a:t>
            </a:r>
            <a:r>
              <a:rPr lang="en-US" dirty="0" smtClean="0"/>
              <a:t>, </a:t>
            </a:r>
            <a:r>
              <a:rPr lang="en-US" dirty="0" smtClean="0">
                <a:latin typeface="Algerian" pitchFamily="82" charset="0"/>
              </a:rPr>
              <a:t>tactile</a:t>
            </a:r>
            <a:r>
              <a:rPr lang="en-US" dirty="0" smtClean="0"/>
              <a:t>, and </a:t>
            </a:r>
            <a:r>
              <a:rPr lang="en-US" dirty="0" smtClean="0">
                <a:solidFill>
                  <a:srgbClr val="7030A0"/>
                </a:solidFill>
              </a:rPr>
              <a:t>auditory</a:t>
            </a:r>
            <a:r>
              <a:rPr lang="en-US" dirty="0" smtClean="0"/>
              <a:t> experiences (Jensen, 1997)</a:t>
            </a:r>
          </a:p>
          <a:p>
            <a:r>
              <a:rPr lang="en-US" dirty="0" smtClean="0">
                <a:hlinkClick r:id="rId2"/>
              </a:rPr>
              <a:t>http://www2.scholastic.com/browse/article.jsp?id=3747918</a:t>
            </a:r>
            <a:endParaRPr lang="en-US" dirty="0" smtClean="0"/>
          </a:p>
          <a:p>
            <a:r>
              <a:rPr lang="en-US" dirty="0" smtClean="0"/>
              <a:t>No two students enter a classroom with identical abilities, experiences, and needs. Learning style, language proficiency, background knowledge, readiness to learn, and other factors can vary widely within a single class group. Regardless of their individual differences, however, students are expected to master the same concepts, principles, and skills. Helping all students succeed in their learning is an enormous challenge that requires innovative thinking. </a:t>
            </a:r>
            <a:r>
              <a:rPr lang="en-US" dirty="0" smtClean="0">
                <a:hlinkClick r:id="rId3"/>
              </a:rPr>
              <a:t>http://www.wilmette39.org/DI39/dipdf/strategies.pdf</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Differentiated Instruction - Some Ideas for the Classroom </a:t>
            </a:r>
            <a:endParaRPr lang="en-US" dirty="0"/>
          </a:p>
        </p:txBody>
      </p:sp>
      <p:sp>
        <p:nvSpPr>
          <p:cNvPr id="3" name="Subtitle 2"/>
          <p:cNvSpPr>
            <a:spLocks noGrp="1"/>
          </p:cNvSpPr>
          <p:nvPr>
            <p:ph type="subTitle" idx="1"/>
          </p:nvPr>
        </p:nvSpPr>
        <p:spPr/>
        <p:txBody>
          <a:bodyPr/>
          <a:lstStyle/>
          <a:p>
            <a:r>
              <a:rPr lang="en-US" dirty="0" smtClean="0">
                <a:hlinkClick r:id="rId2"/>
              </a:rPr>
              <a:t>http://www.youtube.com/watch?v=3lzzZbPN-8s</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Connect 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Use strategies that help students </a:t>
            </a:r>
            <a:r>
              <a:rPr lang="en-US" dirty="0" smtClean="0">
                <a:solidFill>
                  <a:srgbClr val="00B0F0"/>
                </a:solidFill>
              </a:rPr>
              <a:t>make connections </a:t>
            </a:r>
            <a:r>
              <a:rPr lang="en-US" dirty="0" smtClean="0"/>
              <a:t>from prior learning and experiences to new learning </a:t>
            </a:r>
            <a:r>
              <a:rPr lang="en-US" dirty="0" smtClean="0">
                <a:solidFill>
                  <a:srgbClr val="FF0000"/>
                </a:solidFill>
              </a:rPr>
              <a:t>across disciplines</a:t>
            </a:r>
          </a:p>
          <a:p>
            <a:pPr lvl="1"/>
            <a:r>
              <a:rPr lang="en-US" dirty="0" smtClean="0"/>
              <a:t>Associations – events, actions, or feelings – Personal or association connection can be made by providing a hook</a:t>
            </a:r>
          </a:p>
          <a:p>
            <a:pPr lvl="1"/>
            <a:r>
              <a:rPr lang="en-US" dirty="0" smtClean="0"/>
              <a:t>Similarity – “This is like ___.” (Analogies/Simulations)</a:t>
            </a:r>
          </a:p>
          <a:p>
            <a:pPr lvl="1"/>
            <a:r>
              <a:rPr lang="en-US" dirty="0" smtClean="0"/>
              <a:t>Critical Attributes – Characteristics that make one idea unique from the others (80% of learners learn either visually or kinesthetically) –Jensen, 1998</a:t>
            </a:r>
          </a:p>
          <a:p>
            <a:pPr lvl="1"/>
            <a:r>
              <a:rPr lang="en-US" dirty="0" smtClean="0"/>
              <a:t>Context and Degree of Original Learning – Original concepts must be mastered so that new learning is built upon more easily and also becomes more powerful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581912"/>
          </a:xfrm>
        </p:spPr>
        <p:txBody>
          <a:bodyPr>
            <a:normAutofit/>
          </a:bodyPr>
          <a:lstStyle/>
          <a:p>
            <a:r>
              <a:rPr lang="en-US" sz="2000" dirty="0" smtClean="0">
                <a:hlinkClick r:id="rId2"/>
              </a:rPr>
              <a:t>http://www2.scholastic.com/browse/unitplan.jsp?id=331</a:t>
            </a:r>
            <a:r>
              <a:rPr lang="en-US" sz="2000" dirty="0" smtClean="0"/>
              <a:t/>
            </a:r>
            <a:br>
              <a:rPr lang="en-US" sz="2000" dirty="0" smtClean="0"/>
            </a:br>
            <a:r>
              <a:rPr lang="en-US" sz="2000" dirty="0" smtClean="0"/>
              <a:t> </a:t>
            </a:r>
            <a:br>
              <a:rPr lang="en-US" sz="2000" dirty="0" smtClean="0"/>
            </a:br>
            <a:r>
              <a:rPr lang="en-US" sz="2000" dirty="0" smtClean="0"/>
              <a:t/>
            </a:r>
            <a:br>
              <a:rPr lang="en-US" sz="2000" dirty="0" smtClean="0"/>
            </a:br>
            <a:endParaRPr lang="en-US" sz="2000" dirty="0"/>
          </a:p>
        </p:txBody>
      </p:sp>
      <p:pic>
        <p:nvPicPr>
          <p:cNvPr id="4" name="Content Placeholder 3" descr="synapses.jpg"/>
          <p:cNvPicPr>
            <a:picLocks noGrp="1" noChangeAspect="1"/>
          </p:cNvPicPr>
          <p:nvPr>
            <p:ph idx="1"/>
          </p:nvPr>
        </p:nvPicPr>
        <p:blipFill>
          <a:blip r:embed="rId3"/>
          <a:stretch>
            <a:fillRect/>
          </a:stretch>
        </p:blipFill>
        <p:spPr>
          <a:xfrm>
            <a:off x="2635250" y="2809081"/>
            <a:ext cx="4025900" cy="26416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Teach for Long-Term Memory</a:t>
            </a:r>
            <a:endParaRPr lang="en-US" dirty="0"/>
          </a:p>
        </p:txBody>
      </p:sp>
      <p:sp>
        <p:nvSpPr>
          <p:cNvPr id="3" name="Content Placeholder 2"/>
          <p:cNvSpPr>
            <a:spLocks noGrp="1"/>
          </p:cNvSpPr>
          <p:nvPr>
            <p:ph idx="1"/>
          </p:nvPr>
        </p:nvSpPr>
        <p:spPr/>
        <p:txBody>
          <a:bodyPr>
            <a:normAutofit lnSpcReduction="10000"/>
          </a:bodyPr>
          <a:lstStyle/>
          <a:p>
            <a:r>
              <a:rPr lang="en-US" dirty="0" smtClean="0"/>
              <a:t>The brain holds information in working memory while it decides whether to send it on to long-term memory.</a:t>
            </a:r>
          </a:p>
          <a:p>
            <a:r>
              <a:rPr lang="en-US" dirty="0" smtClean="0"/>
              <a:t>Ways to do this…</a:t>
            </a:r>
          </a:p>
          <a:p>
            <a:pPr lvl="1"/>
            <a:r>
              <a:rPr lang="en-US" dirty="0" smtClean="0"/>
              <a:t>Nonlinguistic organizers and mind maps</a:t>
            </a:r>
          </a:p>
          <a:p>
            <a:pPr lvl="1"/>
            <a:r>
              <a:rPr lang="en-US" dirty="0" smtClean="0"/>
              <a:t>Peer teaching and reviewing</a:t>
            </a:r>
          </a:p>
          <a:p>
            <a:pPr lvl="1"/>
            <a:r>
              <a:rPr lang="en-US" dirty="0" smtClean="0"/>
              <a:t>Socratic Questioning *See next slide for definition</a:t>
            </a:r>
          </a:p>
          <a:p>
            <a:pPr lvl="1"/>
            <a:r>
              <a:rPr lang="en-US" dirty="0" smtClean="0"/>
              <a:t>Use  lots of visuals (ex. posters &amp; bulletin boards)</a:t>
            </a:r>
          </a:p>
          <a:p>
            <a:pPr lvl="1"/>
            <a:r>
              <a:rPr lang="en-US" dirty="0" smtClean="0"/>
              <a:t>Wear hats or use symbols (ex. picture frames)</a:t>
            </a:r>
          </a:p>
          <a:p>
            <a:pPr lvl="1"/>
            <a:r>
              <a:rPr lang="en-US" dirty="0" smtClean="0"/>
              <a:t>Use music, rhymes, songs, and raps</a:t>
            </a:r>
          </a:p>
          <a:p>
            <a:pPr lvl="1"/>
            <a:r>
              <a:rPr lang="en-US" dirty="0" smtClean="0"/>
              <a:t>Use linguistic organizers</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274</TotalTime>
  <Words>1385</Words>
  <Application>Microsoft Office PowerPoint</Application>
  <PresentationFormat>On-screen Show (4:3)</PresentationFormat>
  <Paragraphs>134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10 BEST TEACHING PRACTICES</vt:lpstr>
      <vt:lpstr>1. Creating the Best Climate</vt:lpstr>
      <vt:lpstr>Learning Tower of Straws Activity </vt:lpstr>
      <vt:lpstr>Creating the Best Climate (continued)</vt:lpstr>
      <vt:lpstr>2. Differentiating - Teaching Styles and Learning Styles</vt:lpstr>
      <vt:lpstr>Differentiated Instruction - Some Ideas for the Classroom </vt:lpstr>
      <vt:lpstr>3. Connect Learning</vt:lpstr>
      <vt:lpstr>http://www2.scholastic.com/browse/unitplan.jsp?id=331    </vt:lpstr>
      <vt:lpstr>4. Teach for Long-Term Memory</vt:lpstr>
      <vt:lpstr>Socratic Questioning</vt:lpstr>
      <vt:lpstr>5. Promote Higher-Level Thinking</vt:lpstr>
      <vt:lpstr>Math Scavenger Hunt - Example </vt:lpstr>
      <vt:lpstr>6. Use Collaborative Learning</vt:lpstr>
      <vt:lpstr>http://www.edutopia.org/node/3294 </vt:lpstr>
      <vt:lpstr>7. Make a Conscious Effort to Bridge the Gap Between all Learners</vt:lpstr>
      <vt:lpstr>http://people.ku.edu/~wjcomer/listen_reading_formats_gen.htm </vt:lpstr>
      <vt:lpstr>8. Evaluate Learning using Multiple Authentic Assessments</vt:lpstr>
      <vt:lpstr>http://boe.ming.k12.wv.us/teachers/di/di_rubrics/authentic%20assessment.htm </vt:lpstr>
      <vt:lpstr>9. Create Real-World Understanding and Application</vt:lpstr>
      <vt:lpstr>Literacy Strategies Videos Read Aloud Planning Conversation Video See-Say-Spell </vt:lpstr>
      <vt:lpstr>10. Integrate Technology</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BEST TEACHING PRACTICES</dc:title>
  <dc:creator>D-620</dc:creator>
  <cp:lastModifiedBy>D-620</cp:lastModifiedBy>
  <cp:revision>42</cp:revision>
  <dcterms:created xsi:type="dcterms:W3CDTF">2011-06-07T22:32:58Z</dcterms:created>
  <dcterms:modified xsi:type="dcterms:W3CDTF">2011-06-08T12:06:15Z</dcterms:modified>
</cp:coreProperties>
</file>