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9" r:id="rId3"/>
    <p:sldId id="264" r:id="rId4"/>
    <p:sldId id="269" r:id="rId5"/>
    <p:sldId id="260" r:id="rId6"/>
    <p:sldId id="266" r:id="rId7"/>
    <p:sldId id="271" r:id="rId8"/>
    <p:sldId id="261" r:id="rId9"/>
    <p:sldId id="265" r:id="rId10"/>
    <p:sldId id="262" r:id="rId11"/>
    <p:sldId id="267" r:id="rId12"/>
    <p:sldId id="270" r:id="rId13"/>
    <p:sldId id="263" r:id="rId14"/>
    <p:sldId id="268" r:id="rId15"/>
    <p:sldId id="272" r:id="rId16"/>
    <p:sldId id="273"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2"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0A3C60-E2CA-441A-BCF0-3B13FC361B2D}" type="datetimeFigureOut">
              <a:rPr lang="en-US" smtClean="0"/>
              <a:pPr/>
              <a:t>7/13/2011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D554C0-22CC-4CAA-86D7-893ACAE336D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6CAF0C-6CCB-4528-ADCA-D448DB024626}" type="datetime1">
              <a:rPr lang="en-US" smtClean="0"/>
              <a:pPr/>
              <a:t>7/13/2011</a:t>
            </a:fld>
            <a:endParaRPr lang="en-US"/>
          </a:p>
        </p:txBody>
      </p:sp>
      <p:sp>
        <p:nvSpPr>
          <p:cNvPr id="5" name="Footer Placeholder 4"/>
          <p:cNvSpPr>
            <a:spLocks noGrp="1"/>
          </p:cNvSpPr>
          <p:nvPr>
            <p:ph type="ftr" sz="quarter" idx="11"/>
          </p:nvPr>
        </p:nvSpPr>
        <p:spPr/>
        <p:txBody>
          <a:bodyPr/>
          <a:lstStyle/>
          <a:p>
            <a:r>
              <a:rPr lang="en-US" smtClean="0"/>
              <a:t>Royal Books with Real Applications</a:t>
            </a:r>
            <a:endParaRPr lang="en-US"/>
          </a:p>
        </p:txBody>
      </p:sp>
      <p:sp>
        <p:nvSpPr>
          <p:cNvPr id="6" name="Slide Number Placeholder 5"/>
          <p:cNvSpPr>
            <a:spLocks noGrp="1"/>
          </p:cNvSpPr>
          <p:nvPr>
            <p:ph type="sldNum" sz="quarter" idx="12"/>
          </p:nvPr>
        </p:nvSpPr>
        <p:spPr/>
        <p:txBody>
          <a:bodyPr/>
          <a:lstStyle/>
          <a:p>
            <a:fld id="{A2D04090-1A5D-4C5E-AECD-B99B683513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3B701-A978-4018-A5F7-251FF0780318}" type="datetime1">
              <a:rPr lang="en-US" smtClean="0"/>
              <a:pPr/>
              <a:t>7/13/2011</a:t>
            </a:fld>
            <a:endParaRPr lang="en-US"/>
          </a:p>
        </p:txBody>
      </p:sp>
      <p:sp>
        <p:nvSpPr>
          <p:cNvPr id="5" name="Footer Placeholder 4"/>
          <p:cNvSpPr>
            <a:spLocks noGrp="1"/>
          </p:cNvSpPr>
          <p:nvPr>
            <p:ph type="ftr" sz="quarter" idx="11"/>
          </p:nvPr>
        </p:nvSpPr>
        <p:spPr/>
        <p:txBody>
          <a:bodyPr/>
          <a:lstStyle/>
          <a:p>
            <a:r>
              <a:rPr lang="en-US" smtClean="0"/>
              <a:t>Royal Books with Real Applications</a:t>
            </a:r>
            <a:endParaRPr lang="en-US"/>
          </a:p>
        </p:txBody>
      </p:sp>
      <p:sp>
        <p:nvSpPr>
          <p:cNvPr id="6" name="Slide Number Placeholder 5"/>
          <p:cNvSpPr>
            <a:spLocks noGrp="1"/>
          </p:cNvSpPr>
          <p:nvPr>
            <p:ph type="sldNum" sz="quarter" idx="12"/>
          </p:nvPr>
        </p:nvSpPr>
        <p:spPr/>
        <p:txBody>
          <a:bodyPr/>
          <a:lstStyle/>
          <a:p>
            <a:fld id="{A2D04090-1A5D-4C5E-AECD-B99B683513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D299E9-EC4B-4FFD-B3C5-8D5A35DB92F0}" type="datetime1">
              <a:rPr lang="en-US" smtClean="0"/>
              <a:pPr/>
              <a:t>7/13/2011</a:t>
            </a:fld>
            <a:endParaRPr lang="en-US"/>
          </a:p>
        </p:txBody>
      </p:sp>
      <p:sp>
        <p:nvSpPr>
          <p:cNvPr id="5" name="Footer Placeholder 4"/>
          <p:cNvSpPr>
            <a:spLocks noGrp="1"/>
          </p:cNvSpPr>
          <p:nvPr>
            <p:ph type="ftr" sz="quarter" idx="11"/>
          </p:nvPr>
        </p:nvSpPr>
        <p:spPr/>
        <p:txBody>
          <a:bodyPr/>
          <a:lstStyle/>
          <a:p>
            <a:r>
              <a:rPr lang="en-US" smtClean="0"/>
              <a:t>Royal Books with Real Applications</a:t>
            </a:r>
            <a:endParaRPr lang="en-US"/>
          </a:p>
        </p:txBody>
      </p:sp>
      <p:sp>
        <p:nvSpPr>
          <p:cNvPr id="6" name="Slide Number Placeholder 5"/>
          <p:cNvSpPr>
            <a:spLocks noGrp="1"/>
          </p:cNvSpPr>
          <p:nvPr>
            <p:ph type="sldNum" sz="quarter" idx="12"/>
          </p:nvPr>
        </p:nvSpPr>
        <p:spPr/>
        <p:txBody>
          <a:bodyPr/>
          <a:lstStyle/>
          <a:p>
            <a:fld id="{A2D04090-1A5D-4C5E-AECD-B99B683513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0FFDAB-AF71-4DB3-8ACD-2809EB67AC2D}" type="datetime1">
              <a:rPr lang="en-US" smtClean="0"/>
              <a:pPr/>
              <a:t>7/13/2011</a:t>
            </a:fld>
            <a:endParaRPr lang="en-US"/>
          </a:p>
        </p:txBody>
      </p:sp>
      <p:sp>
        <p:nvSpPr>
          <p:cNvPr id="5" name="Footer Placeholder 4"/>
          <p:cNvSpPr>
            <a:spLocks noGrp="1"/>
          </p:cNvSpPr>
          <p:nvPr>
            <p:ph type="ftr" sz="quarter" idx="11"/>
          </p:nvPr>
        </p:nvSpPr>
        <p:spPr/>
        <p:txBody>
          <a:bodyPr/>
          <a:lstStyle/>
          <a:p>
            <a:r>
              <a:rPr lang="en-US" smtClean="0"/>
              <a:t>Royal Books with Real Applications</a:t>
            </a:r>
            <a:endParaRPr lang="en-US"/>
          </a:p>
        </p:txBody>
      </p:sp>
      <p:sp>
        <p:nvSpPr>
          <p:cNvPr id="6" name="Slide Number Placeholder 5"/>
          <p:cNvSpPr>
            <a:spLocks noGrp="1"/>
          </p:cNvSpPr>
          <p:nvPr>
            <p:ph type="sldNum" sz="quarter" idx="12"/>
          </p:nvPr>
        </p:nvSpPr>
        <p:spPr/>
        <p:txBody>
          <a:bodyPr/>
          <a:lstStyle/>
          <a:p>
            <a:fld id="{A2D04090-1A5D-4C5E-AECD-B99B683513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4559D-C45F-4F37-A68A-10962EB5E287}" type="datetime1">
              <a:rPr lang="en-US" smtClean="0"/>
              <a:pPr/>
              <a:t>7/13/2011</a:t>
            </a:fld>
            <a:endParaRPr lang="en-US"/>
          </a:p>
        </p:txBody>
      </p:sp>
      <p:sp>
        <p:nvSpPr>
          <p:cNvPr id="5" name="Footer Placeholder 4"/>
          <p:cNvSpPr>
            <a:spLocks noGrp="1"/>
          </p:cNvSpPr>
          <p:nvPr>
            <p:ph type="ftr" sz="quarter" idx="11"/>
          </p:nvPr>
        </p:nvSpPr>
        <p:spPr/>
        <p:txBody>
          <a:bodyPr/>
          <a:lstStyle/>
          <a:p>
            <a:r>
              <a:rPr lang="en-US" smtClean="0"/>
              <a:t>Royal Books with Real Applications</a:t>
            </a:r>
            <a:endParaRPr lang="en-US"/>
          </a:p>
        </p:txBody>
      </p:sp>
      <p:sp>
        <p:nvSpPr>
          <p:cNvPr id="6" name="Slide Number Placeholder 5"/>
          <p:cNvSpPr>
            <a:spLocks noGrp="1"/>
          </p:cNvSpPr>
          <p:nvPr>
            <p:ph type="sldNum" sz="quarter" idx="12"/>
          </p:nvPr>
        </p:nvSpPr>
        <p:spPr/>
        <p:txBody>
          <a:bodyPr/>
          <a:lstStyle/>
          <a:p>
            <a:fld id="{A2D04090-1A5D-4C5E-AECD-B99B683513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1AA94B-7C91-4FDB-8256-B29ABC29BD0C}" type="datetime1">
              <a:rPr lang="en-US" smtClean="0"/>
              <a:pPr/>
              <a:t>7/13/2011</a:t>
            </a:fld>
            <a:endParaRPr lang="en-US"/>
          </a:p>
        </p:txBody>
      </p:sp>
      <p:sp>
        <p:nvSpPr>
          <p:cNvPr id="6" name="Footer Placeholder 5"/>
          <p:cNvSpPr>
            <a:spLocks noGrp="1"/>
          </p:cNvSpPr>
          <p:nvPr>
            <p:ph type="ftr" sz="quarter" idx="11"/>
          </p:nvPr>
        </p:nvSpPr>
        <p:spPr/>
        <p:txBody>
          <a:bodyPr/>
          <a:lstStyle/>
          <a:p>
            <a:r>
              <a:rPr lang="en-US" smtClean="0"/>
              <a:t>Royal Books with Real Applications</a:t>
            </a:r>
            <a:endParaRPr lang="en-US"/>
          </a:p>
        </p:txBody>
      </p:sp>
      <p:sp>
        <p:nvSpPr>
          <p:cNvPr id="7" name="Slide Number Placeholder 6"/>
          <p:cNvSpPr>
            <a:spLocks noGrp="1"/>
          </p:cNvSpPr>
          <p:nvPr>
            <p:ph type="sldNum" sz="quarter" idx="12"/>
          </p:nvPr>
        </p:nvSpPr>
        <p:spPr/>
        <p:txBody>
          <a:bodyPr/>
          <a:lstStyle/>
          <a:p>
            <a:fld id="{A2D04090-1A5D-4C5E-AECD-B99B683513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C94CF3-BE62-4152-A7ED-0038F242EF81}" type="datetime1">
              <a:rPr lang="en-US" smtClean="0"/>
              <a:pPr/>
              <a:t>7/13/2011</a:t>
            </a:fld>
            <a:endParaRPr lang="en-US"/>
          </a:p>
        </p:txBody>
      </p:sp>
      <p:sp>
        <p:nvSpPr>
          <p:cNvPr id="8" name="Footer Placeholder 7"/>
          <p:cNvSpPr>
            <a:spLocks noGrp="1"/>
          </p:cNvSpPr>
          <p:nvPr>
            <p:ph type="ftr" sz="quarter" idx="11"/>
          </p:nvPr>
        </p:nvSpPr>
        <p:spPr/>
        <p:txBody>
          <a:bodyPr/>
          <a:lstStyle/>
          <a:p>
            <a:r>
              <a:rPr lang="en-US" smtClean="0"/>
              <a:t>Royal Books with Real Applications</a:t>
            </a:r>
            <a:endParaRPr lang="en-US"/>
          </a:p>
        </p:txBody>
      </p:sp>
      <p:sp>
        <p:nvSpPr>
          <p:cNvPr id="9" name="Slide Number Placeholder 8"/>
          <p:cNvSpPr>
            <a:spLocks noGrp="1"/>
          </p:cNvSpPr>
          <p:nvPr>
            <p:ph type="sldNum" sz="quarter" idx="12"/>
          </p:nvPr>
        </p:nvSpPr>
        <p:spPr/>
        <p:txBody>
          <a:bodyPr/>
          <a:lstStyle/>
          <a:p>
            <a:fld id="{A2D04090-1A5D-4C5E-AECD-B99B683513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153446-17C2-4974-BDB5-828F4CB05ED1}" type="datetime1">
              <a:rPr lang="en-US" smtClean="0"/>
              <a:pPr/>
              <a:t>7/13/2011</a:t>
            </a:fld>
            <a:endParaRPr lang="en-US"/>
          </a:p>
        </p:txBody>
      </p:sp>
      <p:sp>
        <p:nvSpPr>
          <p:cNvPr id="4" name="Footer Placeholder 3"/>
          <p:cNvSpPr>
            <a:spLocks noGrp="1"/>
          </p:cNvSpPr>
          <p:nvPr>
            <p:ph type="ftr" sz="quarter" idx="11"/>
          </p:nvPr>
        </p:nvSpPr>
        <p:spPr/>
        <p:txBody>
          <a:bodyPr/>
          <a:lstStyle/>
          <a:p>
            <a:r>
              <a:rPr lang="en-US" smtClean="0"/>
              <a:t>Royal Books with Real Applications</a:t>
            </a:r>
            <a:endParaRPr lang="en-US"/>
          </a:p>
        </p:txBody>
      </p:sp>
      <p:sp>
        <p:nvSpPr>
          <p:cNvPr id="5" name="Slide Number Placeholder 4"/>
          <p:cNvSpPr>
            <a:spLocks noGrp="1"/>
          </p:cNvSpPr>
          <p:nvPr>
            <p:ph type="sldNum" sz="quarter" idx="12"/>
          </p:nvPr>
        </p:nvSpPr>
        <p:spPr/>
        <p:txBody>
          <a:bodyPr/>
          <a:lstStyle/>
          <a:p>
            <a:fld id="{A2D04090-1A5D-4C5E-AECD-B99B683513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656EFE-CAA3-4ADF-ADEE-739EE3AA42E8}" type="datetime1">
              <a:rPr lang="en-US" smtClean="0"/>
              <a:pPr/>
              <a:t>7/13/2011</a:t>
            </a:fld>
            <a:endParaRPr lang="en-US"/>
          </a:p>
        </p:txBody>
      </p:sp>
      <p:sp>
        <p:nvSpPr>
          <p:cNvPr id="3" name="Footer Placeholder 2"/>
          <p:cNvSpPr>
            <a:spLocks noGrp="1"/>
          </p:cNvSpPr>
          <p:nvPr>
            <p:ph type="ftr" sz="quarter" idx="11"/>
          </p:nvPr>
        </p:nvSpPr>
        <p:spPr/>
        <p:txBody>
          <a:bodyPr/>
          <a:lstStyle/>
          <a:p>
            <a:r>
              <a:rPr lang="en-US" smtClean="0"/>
              <a:t>Royal Books with Real Applications</a:t>
            </a:r>
            <a:endParaRPr lang="en-US"/>
          </a:p>
        </p:txBody>
      </p:sp>
      <p:sp>
        <p:nvSpPr>
          <p:cNvPr id="4" name="Slide Number Placeholder 3"/>
          <p:cNvSpPr>
            <a:spLocks noGrp="1"/>
          </p:cNvSpPr>
          <p:nvPr>
            <p:ph type="sldNum" sz="quarter" idx="12"/>
          </p:nvPr>
        </p:nvSpPr>
        <p:spPr/>
        <p:txBody>
          <a:bodyPr/>
          <a:lstStyle/>
          <a:p>
            <a:fld id="{A2D04090-1A5D-4C5E-AECD-B99B683513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D90023-FEBE-42C9-8A9A-A8E997CB5041}" type="datetime1">
              <a:rPr lang="en-US" smtClean="0"/>
              <a:pPr/>
              <a:t>7/13/2011</a:t>
            </a:fld>
            <a:endParaRPr lang="en-US"/>
          </a:p>
        </p:txBody>
      </p:sp>
      <p:sp>
        <p:nvSpPr>
          <p:cNvPr id="6" name="Footer Placeholder 5"/>
          <p:cNvSpPr>
            <a:spLocks noGrp="1"/>
          </p:cNvSpPr>
          <p:nvPr>
            <p:ph type="ftr" sz="quarter" idx="11"/>
          </p:nvPr>
        </p:nvSpPr>
        <p:spPr/>
        <p:txBody>
          <a:bodyPr/>
          <a:lstStyle/>
          <a:p>
            <a:r>
              <a:rPr lang="en-US" smtClean="0"/>
              <a:t>Royal Books with Real Applications</a:t>
            </a:r>
            <a:endParaRPr lang="en-US"/>
          </a:p>
        </p:txBody>
      </p:sp>
      <p:sp>
        <p:nvSpPr>
          <p:cNvPr id="7" name="Slide Number Placeholder 6"/>
          <p:cNvSpPr>
            <a:spLocks noGrp="1"/>
          </p:cNvSpPr>
          <p:nvPr>
            <p:ph type="sldNum" sz="quarter" idx="12"/>
          </p:nvPr>
        </p:nvSpPr>
        <p:spPr/>
        <p:txBody>
          <a:bodyPr/>
          <a:lstStyle/>
          <a:p>
            <a:fld id="{A2D04090-1A5D-4C5E-AECD-B99B683513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C5087-4BE6-4550-94B3-E0B5404F5980}" type="datetime1">
              <a:rPr lang="en-US" smtClean="0"/>
              <a:pPr/>
              <a:t>7/13/2011</a:t>
            </a:fld>
            <a:endParaRPr lang="en-US"/>
          </a:p>
        </p:txBody>
      </p:sp>
      <p:sp>
        <p:nvSpPr>
          <p:cNvPr id="6" name="Footer Placeholder 5"/>
          <p:cNvSpPr>
            <a:spLocks noGrp="1"/>
          </p:cNvSpPr>
          <p:nvPr>
            <p:ph type="ftr" sz="quarter" idx="11"/>
          </p:nvPr>
        </p:nvSpPr>
        <p:spPr/>
        <p:txBody>
          <a:bodyPr/>
          <a:lstStyle/>
          <a:p>
            <a:r>
              <a:rPr lang="en-US" smtClean="0"/>
              <a:t>Royal Books with Real Applications</a:t>
            </a:r>
            <a:endParaRPr lang="en-US"/>
          </a:p>
        </p:txBody>
      </p:sp>
      <p:sp>
        <p:nvSpPr>
          <p:cNvPr id="7" name="Slide Number Placeholder 6"/>
          <p:cNvSpPr>
            <a:spLocks noGrp="1"/>
          </p:cNvSpPr>
          <p:nvPr>
            <p:ph type="sldNum" sz="quarter" idx="12"/>
          </p:nvPr>
        </p:nvSpPr>
        <p:spPr/>
        <p:txBody>
          <a:bodyPr/>
          <a:lstStyle/>
          <a:p>
            <a:fld id="{A2D04090-1A5D-4C5E-AECD-B99B683513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101CBC-6783-4E0E-A8E2-74A0B5F4E83A}" type="datetime1">
              <a:rPr lang="en-US" smtClean="0"/>
              <a:pPr/>
              <a:t>7/13/2011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Royal Books with Real Applications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D04090-1A5D-4C5E-AECD-B99B683513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8.xml"/><Relationship Id="rId6" Type="http://schemas.openxmlformats.org/officeDocument/2006/relationships/image" Target="../media/image21.gif"/><Relationship Id="rId5" Type="http://schemas.openxmlformats.org/officeDocument/2006/relationships/image" Target="../media/image20.jpeg"/><Relationship Id="rId4" Type="http://schemas.openxmlformats.org/officeDocument/2006/relationships/image" Target="../media/image19.gif"/></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Royal Books With Regal Applications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Subtitle 2"/>
          <p:cNvSpPr>
            <a:spLocks noGrp="1"/>
          </p:cNvSpPr>
          <p:nvPr>
            <p:ph type="subTitle" idx="1"/>
          </p:nvPr>
        </p:nvSpPr>
        <p:spPr/>
        <p:txBody>
          <a:bodyPr>
            <a:normAutofit fontScale="92500" lnSpcReduction="2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b="1" dirty="0" smtClean="0">
                <a:ln>
                  <a:prstDash val="solid"/>
                </a:ln>
                <a:solidFill>
                  <a:srgbClr val="7030A0"/>
                </a:solidFill>
                <a:effectLst>
                  <a:outerShdw blurRad="88000" dist="50800" dir="5040000" algn="tl">
                    <a:schemeClr val="accent4">
                      <a:tint val="80000"/>
                      <a:satMod val="250000"/>
                      <a:alpha val="45000"/>
                    </a:schemeClr>
                  </a:outerShdw>
                </a:effectLst>
              </a:rPr>
              <a:t>-Some ideas on how to use them in your classroom to integrate science and mathematics concepts</a:t>
            </a:r>
          </a:p>
          <a:p>
            <a:r>
              <a:rPr lang="en-US" sz="3500" b="1" dirty="0" smtClean="0">
                <a:ln>
                  <a:prstDash val="solid"/>
                </a:ln>
                <a:solidFill>
                  <a:srgbClr val="7030A0"/>
                </a:solidFill>
                <a:effectLst>
                  <a:outerShdw blurRad="88000" dist="50800" dir="5040000" algn="tl">
                    <a:schemeClr val="accent4">
                      <a:tint val="80000"/>
                      <a:satMod val="250000"/>
                      <a:alpha val="45000"/>
                    </a:schemeClr>
                  </a:outerShdw>
                </a:effectLst>
              </a:rPr>
              <a:t>By: Cyndi Summers</a:t>
            </a:r>
            <a:endParaRPr lang="en-US" sz="3500" b="1" dirty="0">
              <a:ln>
                <a:prstDash val="solid"/>
              </a:ln>
              <a:solidFill>
                <a:srgbClr val="7030A0"/>
              </a:solidFill>
              <a:effectLst>
                <a:outerShdw blurRad="88000" dist="50800" dir="5040000" algn="tl">
                  <a:schemeClr val="accent4">
                    <a:tint val="80000"/>
                    <a:satMod val="250000"/>
                    <a:alpha val="45000"/>
                  </a:schemeClr>
                </a:outerShdw>
              </a:effectLst>
            </a:endParaRPr>
          </a:p>
        </p:txBody>
      </p:sp>
      <p:pic>
        <p:nvPicPr>
          <p:cNvPr id="5122" name="Picture 2" descr="C:\Documents and Settings\Cyndi\Local Settings\Temporary Internet Files\Content.IE5\03RR9GYV\MC900232677[1].wmf"/>
          <p:cNvPicPr>
            <a:picLocks noChangeAspect="1" noChangeArrowheads="1"/>
          </p:cNvPicPr>
          <p:nvPr/>
        </p:nvPicPr>
        <p:blipFill>
          <a:blip r:embed="rId2"/>
          <a:srcRect/>
          <a:stretch>
            <a:fillRect/>
          </a:stretch>
        </p:blipFill>
        <p:spPr bwMode="auto">
          <a:xfrm>
            <a:off x="3200400" y="609600"/>
            <a:ext cx="2501774" cy="1552669"/>
          </a:xfrm>
          <a:prstGeom prst="rect">
            <a:avLst/>
          </a:prstGeom>
          <a:noFill/>
        </p:spPr>
      </p:pic>
      <p:sp>
        <p:nvSpPr>
          <p:cNvPr id="6" name="Date Placeholder 5"/>
          <p:cNvSpPr>
            <a:spLocks noGrp="1"/>
          </p:cNvSpPr>
          <p:nvPr>
            <p:ph type="dt" sz="half" idx="10"/>
          </p:nvPr>
        </p:nvSpPr>
        <p:spPr/>
        <p:txBody>
          <a:bodyPr/>
          <a:lstStyle/>
          <a:p>
            <a:fld id="{FCF5707D-0441-496B-894C-02B9E9E0A4AD}" type="datetime1">
              <a:rPr lang="en-US" smtClean="0"/>
              <a:pPr/>
              <a:t>7/13/2011</a:t>
            </a:fld>
            <a:endParaRPr lang="en-US"/>
          </a:p>
        </p:txBody>
      </p:sp>
      <p:sp>
        <p:nvSpPr>
          <p:cNvPr id="7" name="Slide Number Placeholder 6"/>
          <p:cNvSpPr>
            <a:spLocks noGrp="1"/>
          </p:cNvSpPr>
          <p:nvPr>
            <p:ph type="sldNum" sz="quarter" idx="12"/>
          </p:nvPr>
        </p:nvSpPr>
        <p:spPr/>
        <p:txBody>
          <a:bodyPr/>
          <a:lstStyle/>
          <a:p>
            <a:fld id="{A2D04090-1A5D-4C5E-AECD-B99B683513F5}" type="slidenum">
              <a:rPr lang="en-US" smtClean="0"/>
              <a:pPr/>
              <a:t>1</a:t>
            </a:fld>
            <a:endParaRPr lang="en-US"/>
          </a:p>
        </p:txBody>
      </p:sp>
      <p:sp>
        <p:nvSpPr>
          <p:cNvPr id="8" name="Footer Placeholder 7"/>
          <p:cNvSpPr>
            <a:spLocks noGrp="1"/>
          </p:cNvSpPr>
          <p:nvPr>
            <p:ph type="ftr" sz="quarter" idx="11"/>
          </p:nvPr>
        </p:nvSpPr>
        <p:spPr/>
        <p:txBody>
          <a:bodyPr/>
          <a:lstStyle/>
          <a:p>
            <a:r>
              <a:rPr lang="en-US" smtClean="0"/>
              <a:t>Royal Books with Real Applications</a:t>
            </a:r>
            <a:endParaRPr lang="en-US" dirty="0" smtClean="0"/>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600" u="sng" dirty="0" smtClean="0"/>
              <a:t>Learning Objectives</a:t>
            </a:r>
            <a:r>
              <a:rPr lang="en-US" sz="1200" dirty="0" smtClean="0"/>
              <a:t/>
            </a:r>
            <a:br>
              <a:rPr lang="en-US" sz="1200" dirty="0" smtClean="0"/>
            </a:br>
            <a:r>
              <a:rPr lang="en-US" sz="1200" dirty="0" smtClean="0"/>
              <a:t>  </a:t>
            </a:r>
            <a:r>
              <a:rPr lang="en-US" sz="1400" dirty="0" smtClean="0"/>
              <a:t>Students will: </a:t>
            </a:r>
            <a:br>
              <a:rPr lang="en-US" sz="1400" dirty="0" smtClean="0"/>
            </a:br>
            <a:r>
              <a:rPr lang="en-US" sz="1400" dirty="0" smtClean="0"/>
              <a:t>*be able to distinguish between odd and even numbers</a:t>
            </a:r>
            <a:endParaRPr lang="en-US" sz="1400" dirty="0"/>
          </a:p>
        </p:txBody>
      </p:sp>
      <p:sp>
        <p:nvSpPr>
          <p:cNvPr id="4" name="Text Placeholder 3"/>
          <p:cNvSpPr>
            <a:spLocks noGrp="1"/>
          </p:cNvSpPr>
          <p:nvPr>
            <p:ph type="body" sz="half" idx="2"/>
          </p:nvPr>
        </p:nvSpPr>
        <p:spPr/>
        <p:txBody>
          <a:bodyPr>
            <a:normAutofit fontScale="92500"/>
          </a:bodyPr>
          <a:lstStyle/>
          <a:p>
            <a:r>
              <a:rPr lang="en-US" b="1" i="1" u="sng" dirty="0" smtClean="0"/>
              <a:t>Story Summary</a:t>
            </a:r>
          </a:p>
          <a:p>
            <a:r>
              <a:rPr lang="en-US" dirty="0" smtClean="0"/>
              <a:t>Two-Eyes is different from her sisters and others, because she has just two eyes.  She has two sisters. One has one eye and the other has three eyes. She is treated like  Cinderella.</a:t>
            </a:r>
            <a:endParaRPr lang="en-US" b="1" i="1" u="sng" dirty="0" smtClean="0"/>
          </a:p>
          <a:p>
            <a:endParaRPr lang="en-US" b="1" u="sng" dirty="0" smtClean="0"/>
          </a:p>
          <a:p>
            <a:r>
              <a:rPr lang="en-US" b="1" u="sng" dirty="0" smtClean="0"/>
              <a:t>Materials</a:t>
            </a:r>
          </a:p>
          <a:p>
            <a:r>
              <a:rPr lang="en-US" b="1" dirty="0" smtClean="0"/>
              <a:t>-worksheet of eyeballs</a:t>
            </a:r>
          </a:p>
          <a:p>
            <a:r>
              <a:rPr lang="en-US" b="1" dirty="0" smtClean="0"/>
              <a:t>-worksheets of characters with no eyes</a:t>
            </a:r>
          </a:p>
          <a:p>
            <a:r>
              <a:rPr lang="en-US" b="1" dirty="0" smtClean="0"/>
              <a:t>-glue sticks</a:t>
            </a:r>
          </a:p>
          <a:p>
            <a:r>
              <a:rPr lang="en-US" b="1" dirty="0" smtClean="0"/>
              <a:t>-scissors</a:t>
            </a:r>
          </a:p>
          <a:p>
            <a:endParaRPr lang="en-US" b="1" dirty="0" smtClean="0"/>
          </a:p>
          <a:p>
            <a:r>
              <a:rPr lang="en-US" b="1" u="sng" dirty="0" smtClean="0"/>
              <a:t>Procedure</a:t>
            </a:r>
          </a:p>
          <a:p>
            <a:r>
              <a:rPr lang="en-US" dirty="0" smtClean="0"/>
              <a:t>Read the story and discuss how Two-Eyes  had two very odd-ball sisters.  Teach the concept of odd and even numbers.  Let the students  put  eyeballs on the characters and tell if they have an odd or even number of eyes.</a:t>
            </a:r>
            <a:endParaRPr lang="en-US" dirty="0"/>
          </a:p>
        </p:txBody>
      </p:sp>
      <p:pic>
        <p:nvPicPr>
          <p:cNvPr id="3074" name="Picture 2" descr="C:\Documents and Settings\Cyndi\Desktop\One Eye.jpg"/>
          <p:cNvPicPr>
            <a:picLocks noGrp="1" noChangeAspect="1" noChangeArrowheads="1"/>
          </p:cNvPicPr>
          <p:nvPr>
            <p:ph idx="1"/>
          </p:nvPr>
        </p:nvPicPr>
        <p:blipFill>
          <a:blip r:embed="rId2" cstate="print"/>
          <a:srcRect r="786" b="11965"/>
          <a:stretch>
            <a:fillRect/>
          </a:stretch>
        </p:blipFill>
        <p:spPr bwMode="auto">
          <a:xfrm>
            <a:off x="4572000" y="1600200"/>
            <a:ext cx="2015744" cy="2362200"/>
          </a:xfrm>
          <a:prstGeom prst="rect">
            <a:avLst/>
          </a:prstGeom>
          <a:noFill/>
        </p:spPr>
      </p:pic>
      <p:sp>
        <p:nvSpPr>
          <p:cNvPr id="5" name="Date Placeholder 4"/>
          <p:cNvSpPr>
            <a:spLocks noGrp="1"/>
          </p:cNvSpPr>
          <p:nvPr>
            <p:ph type="dt" sz="half" idx="10"/>
          </p:nvPr>
        </p:nvSpPr>
        <p:spPr/>
        <p:txBody>
          <a:bodyPr/>
          <a:lstStyle/>
          <a:p>
            <a:fld id="{5244B69C-E4FE-46D1-8466-4CCBCADE56FF}" type="datetime1">
              <a:rPr lang="en-US" smtClean="0"/>
              <a:pPr/>
              <a:t>7/13/2011</a:t>
            </a:fld>
            <a:endParaRPr lang="en-US"/>
          </a:p>
        </p:txBody>
      </p:sp>
      <p:sp>
        <p:nvSpPr>
          <p:cNvPr id="6" name="Slide Number Placeholder 5"/>
          <p:cNvSpPr>
            <a:spLocks noGrp="1"/>
          </p:cNvSpPr>
          <p:nvPr>
            <p:ph type="sldNum" sz="quarter" idx="12"/>
          </p:nvPr>
        </p:nvSpPr>
        <p:spPr/>
        <p:txBody>
          <a:bodyPr/>
          <a:lstStyle/>
          <a:p>
            <a:fld id="{A2D04090-1A5D-4C5E-AECD-B99B683513F5}" type="slidenum">
              <a:rPr lang="en-US" smtClean="0"/>
              <a:pPr/>
              <a:t>10</a:t>
            </a:fld>
            <a:endParaRPr lang="en-US"/>
          </a:p>
        </p:txBody>
      </p:sp>
      <p:sp>
        <p:nvSpPr>
          <p:cNvPr id="7" name="Footer Placeholder 6"/>
          <p:cNvSpPr>
            <a:spLocks noGrp="1"/>
          </p:cNvSpPr>
          <p:nvPr>
            <p:ph type="ftr" sz="quarter" idx="11"/>
          </p:nvPr>
        </p:nvSpPr>
        <p:spPr/>
        <p:txBody>
          <a:bodyPr/>
          <a:lstStyle/>
          <a:p>
            <a:r>
              <a:rPr lang="en-US" smtClean="0"/>
              <a:t>Royal Books with Real Applications</a:t>
            </a:r>
            <a:endParaRPr lang="en-US"/>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for:</a:t>
            </a:r>
            <a:br>
              <a:rPr lang="en-US" dirty="0" smtClean="0"/>
            </a:br>
            <a:r>
              <a:rPr lang="en-US" dirty="0" smtClean="0"/>
              <a:t>One-Eye! Two-Eyes! Three-Eyes!</a:t>
            </a:r>
            <a:endParaRPr lang="en-US" dirty="0"/>
          </a:p>
        </p:txBody>
      </p:sp>
      <p:sp>
        <p:nvSpPr>
          <p:cNvPr id="4" name="Text Placeholder 3"/>
          <p:cNvSpPr>
            <a:spLocks noGrp="1"/>
          </p:cNvSpPr>
          <p:nvPr>
            <p:ph type="body" sz="half" idx="2"/>
          </p:nvPr>
        </p:nvSpPr>
        <p:spPr/>
        <p:txBody>
          <a:bodyPr/>
          <a:lstStyle/>
          <a:p>
            <a:r>
              <a:rPr lang="en-US" dirty="0" smtClean="0"/>
              <a:t>Use the eyeballs to make characters with an odd or even number of eyeballs.</a:t>
            </a:r>
          </a:p>
          <a:p>
            <a:endParaRPr lang="en-US" dirty="0"/>
          </a:p>
        </p:txBody>
      </p:sp>
      <p:pic>
        <p:nvPicPr>
          <p:cNvPr id="10242" name="Picture 2" descr="C:\Documents and Settings\Cyndi\Desktop\eyeballs.jpg"/>
          <p:cNvPicPr>
            <a:picLocks noGrp="1" noChangeAspect="1" noChangeArrowheads="1"/>
          </p:cNvPicPr>
          <p:nvPr>
            <p:ph idx="1"/>
          </p:nvPr>
        </p:nvPicPr>
        <p:blipFill>
          <a:blip r:embed="rId2" cstate="print"/>
          <a:srcRect l="9789" t="5750" r="7850" b="9628"/>
          <a:stretch>
            <a:fillRect/>
          </a:stretch>
        </p:blipFill>
        <p:spPr bwMode="auto">
          <a:xfrm>
            <a:off x="4419610" y="609600"/>
            <a:ext cx="1600190" cy="2261133"/>
          </a:xfrm>
          <a:prstGeom prst="rect">
            <a:avLst/>
          </a:prstGeom>
          <a:noFill/>
        </p:spPr>
      </p:pic>
      <p:pic>
        <p:nvPicPr>
          <p:cNvPr id="10243" name="Picture 3" descr="C:\Documents and Settings\Cyndi\Desktop\Is\cartoon%20coloring%20page%207.gif"/>
          <p:cNvPicPr>
            <a:picLocks noChangeAspect="1" noChangeArrowheads="1"/>
          </p:cNvPicPr>
          <p:nvPr/>
        </p:nvPicPr>
        <p:blipFill>
          <a:blip r:embed="rId3"/>
          <a:srcRect/>
          <a:stretch>
            <a:fillRect/>
          </a:stretch>
        </p:blipFill>
        <p:spPr bwMode="auto">
          <a:xfrm>
            <a:off x="6553204" y="381000"/>
            <a:ext cx="1811415" cy="2468880"/>
          </a:xfrm>
          <a:prstGeom prst="rect">
            <a:avLst/>
          </a:prstGeom>
          <a:noFill/>
        </p:spPr>
      </p:pic>
      <p:pic>
        <p:nvPicPr>
          <p:cNvPr id="10244" name="Picture 4" descr="C:\Documents and Settings\Cyndi\Desktop\Is\face-coloring-page-08.gif"/>
          <p:cNvPicPr>
            <a:picLocks noChangeAspect="1" noChangeArrowheads="1"/>
          </p:cNvPicPr>
          <p:nvPr/>
        </p:nvPicPr>
        <p:blipFill>
          <a:blip r:embed="rId4"/>
          <a:srcRect/>
          <a:stretch>
            <a:fillRect/>
          </a:stretch>
        </p:blipFill>
        <p:spPr bwMode="auto">
          <a:xfrm>
            <a:off x="3962401" y="3429000"/>
            <a:ext cx="1868717" cy="2651760"/>
          </a:xfrm>
          <a:prstGeom prst="rect">
            <a:avLst/>
          </a:prstGeom>
          <a:noFill/>
        </p:spPr>
      </p:pic>
      <p:pic>
        <p:nvPicPr>
          <p:cNvPr id="10245" name="Picture 5" descr="C:\Documents and Settings\Cyndi\Desktop\Is\princess-head-coloring-page-source_w13.jpg"/>
          <p:cNvPicPr>
            <a:picLocks noChangeAspect="1" noChangeArrowheads="1"/>
          </p:cNvPicPr>
          <p:nvPr/>
        </p:nvPicPr>
        <p:blipFill>
          <a:blip r:embed="rId5" cstate="print"/>
          <a:srcRect/>
          <a:stretch>
            <a:fillRect/>
          </a:stretch>
        </p:blipFill>
        <p:spPr bwMode="auto">
          <a:xfrm>
            <a:off x="6477000" y="3352800"/>
            <a:ext cx="2150393" cy="2779776"/>
          </a:xfrm>
          <a:prstGeom prst="rect">
            <a:avLst/>
          </a:prstGeom>
          <a:noFill/>
        </p:spPr>
      </p:pic>
      <p:pic>
        <p:nvPicPr>
          <p:cNvPr id="10246" name="Picture 6" descr="C:\Documents and Settings\Cyndi\Desktop\Is\spongebob_coloring_sheet_3_9.gif"/>
          <p:cNvPicPr>
            <a:picLocks noChangeAspect="1" noChangeArrowheads="1"/>
          </p:cNvPicPr>
          <p:nvPr/>
        </p:nvPicPr>
        <p:blipFill>
          <a:blip r:embed="rId6"/>
          <a:srcRect/>
          <a:stretch>
            <a:fillRect/>
          </a:stretch>
        </p:blipFill>
        <p:spPr bwMode="auto">
          <a:xfrm>
            <a:off x="533400" y="3886200"/>
            <a:ext cx="2339307" cy="1645920"/>
          </a:xfrm>
          <a:prstGeom prst="rect">
            <a:avLst/>
          </a:prstGeom>
          <a:noFill/>
        </p:spPr>
      </p:pic>
      <p:sp>
        <p:nvSpPr>
          <p:cNvPr id="9" name="Date Placeholder 8"/>
          <p:cNvSpPr>
            <a:spLocks noGrp="1"/>
          </p:cNvSpPr>
          <p:nvPr>
            <p:ph type="dt" sz="half" idx="10"/>
          </p:nvPr>
        </p:nvSpPr>
        <p:spPr/>
        <p:txBody>
          <a:bodyPr/>
          <a:lstStyle/>
          <a:p>
            <a:fld id="{772B4264-E680-4110-8B43-F0297935B054}" type="datetime1">
              <a:rPr lang="en-US" smtClean="0"/>
              <a:pPr/>
              <a:t>7/13/2011</a:t>
            </a:fld>
            <a:endParaRPr lang="en-US"/>
          </a:p>
        </p:txBody>
      </p:sp>
      <p:sp>
        <p:nvSpPr>
          <p:cNvPr id="10" name="Slide Number Placeholder 9"/>
          <p:cNvSpPr>
            <a:spLocks noGrp="1"/>
          </p:cNvSpPr>
          <p:nvPr>
            <p:ph type="sldNum" sz="quarter" idx="12"/>
          </p:nvPr>
        </p:nvSpPr>
        <p:spPr/>
        <p:txBody>
          <a:bodyPr/>
          <a:lstStyle/>
          <a:p>
            <a:fld id="{A2D04090-1A5D-4C5E-AECD-B99B683513F5}" type="slidenum">
              <a:rPr lang="en-US" smtClean="0"/>
              <a:pPr/>
              <a:t>11</a:t>
            </a:fld>
            <a:endParaRPr lang="en-US"/>
          </a:p>
        </p:txBody>
      </p:sp>
      <p:sp>
        <p:nvSpPr>
          <p:cNvPr id="11" name="Footer Placeholder 10"/>
          <p:cNvSpPr>
            <a:spLocks noGrp="1"/>
          </p:cNvSpPr>
          <p:nvPr>
            <p:ph type="ftr" sz="quarter" idx="11"/>
          </p:nvPr>
        </p:nvSpPr>
        <p:spPr/>
        <p:txBody>
          <a:bodyPr/>
          <a:lstStyle/>
          <a:p>
            <a:r>
              <a:rPr lang="en-US" smtClean="0"/>
              <a:t>Royal Books with Real Applications</a:t>
            </a:r>
            <a:endParaRPr lang="en-US"/>
          </a:p>
        </p:txBody>
      </p:sp>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books to use with </a:t>
            </a:r>
            <a:br>
              <a:rPr lang="en-US" dirty="0" smtClean="0"/>
            </a:br>
            <a:r>
              <a:rPr lang="en-US" u="sng" dirty="0" smtClean="0"/>
              <a:t>One-Eye! Two-Eyes! Three Eyes!</a:t>
            </a:r>
            <a:endParaRPr lang="en-US" u="sng" dirty="0"/>
          </a:p>
        </p:txBody>
      </p:sp>
      <p:sp>
        <p:nvSpPr>
          <p:cNvPr id="4" name="Text Placeholder 3"/>
          <p:cNvSpPr>
            <a:spLocks noGrp="1"/>
          </p:cNvSpPr>
          <p:nvPr>
            <p:ph type="body" sz="half" idx="2"/>
          </p:nvPr>
        </p:nvSpPr>
        <p:spPr/>
        <p:txBody>
          <a:bodyPr/>
          <a:lstStyle/>
          <a:p>
            <a:r>
              <a:rPr lang="en-US" b="1" i="1" dirty="0" smtClean="0"/>
              <a:t>Opt </a:t>
            </a:r>
            <a:r>
              <a:rPr lang="en-US" dirty="0" smtClean="0"/>
              <a:t>is a land full of optical illusions where objects appear and disappear.  The illusions will be fascinating to children.</a:t>
            </a:r>
            <a:endParaRPr lang="en-US" b="1" i="1" dirty="0"/>
          </a:p>
        </p:txBody>
      </p:sp>
      <p:pic>
        <p:nvPicPr>
          <p:cNvPr id="35842" name="Picture 2" descr="C:\Documents and Settings\Cyndi\Desktop\Optical.jpg"/>
          <p:cNvPicPr>
            <a:picLocks noGrp="1" noChangeAspect="1" noChangeArrowheads="1"/>
          </p:cNvPicPr>
          <p:nvPr>
            <p:ph idx="1"/>
          </p:nvPr>
        </p:nvPicPr>
        <p:blipFill>
          <a:blip r:embed="rId2" cstate="print"/>
          <a:srcRect r="16802" b="23949"/>
          <a:stretch>
            <a:fillRect/>
          </a:stretch>
        </p:blipFill>
        <p:spPr bwMode="auto">
          <a:xfrm>
            <a:off x="5029200" y="990600"/>
            <a:ext cx="2473020" cy="3108960"/>
          </a:xfrm>
          <a:prstGeom prst="rect">
            <a:avLst/>
          </a:prstGeom>
          <a:noFill/>
        </p:spPr>
      </p:pic>
      <p:sp>
        <p:nvSpPr>
          <p:cNvPr id="6" name="Date Placeholder 5"/>
          <p:cNvSpPr>
            <a:spLocks noGrp="1"/>
          </p:cNvSpPr>
          <p:nvPr>
            <p:ph type="dt" sz="half" idx="10"/>
          </p:nvPr>
        </p:nvSpPr>
        <p:spPr/>
        <p:txBody>
          <a:bodyPr/>
          <a:lstStyle/>
          <a:p>
            <a:fld id="{064E5F8F-F87A-4A49-92FC-0C64D8B4847E}" type="datetime1">
              <a:rPr lang="en-US" smtClean="0"/>
              <a:pPr/>
              <a:t>7/13/2011</a:t>
            </a:fld>
            <a:endParaRPr lang="en-US"/>
          </a:p>
        </p:txBody>
      </p:sp>
      <p:sp>
        <p:nvSpPr>
          <p:cNvPr id="7" name="Slide Number Placeholder 6"/>
          <p:cNvSpPr>
            <a:spLocks noGrp="1"/>
          </p:cNvSpPr>
          <p:nvPr>
            <p:ph type="sldNum" sz="quarter" idx="12"/>
          </p:nvPr>
        </p:nvSpPr>
        <p:spPr/>
        <p:txBody>
          <a:bodyPr/>
          <a:lstStyle/>
          <a:p>
            <a:fld id="{A2D04090-1A5D-4C5E-AECD-B99B683513F5}" type="slidenum">
              <a:rPr lang="en-US" smtClean="0"/>
              <a:pPr/>
              <a:t>12</a:t>
            </a:fld>
            <a:endParaRPr lang="en-US"/>
          </a:p>
        </p:txBody>
      </p:sp>
      <p:sp>
        <p:nvSpPr>
          <p:cNvPr id="8" name="Footer Placeholder 7"/>
          <p:cNvSpPr>
            <a:spLocks noGrp="1"/>
          </p:cNvSpPr>
          <p:nvPr>
            <p:ph type="ftr" sz="quarter" idx="11"/>
          </p:nvPr>
        </p:nvSpPr>
        <p:spPr/>
        <p:txBody>
          <a:bodyPr/>
          <a:lstStyle/>
          <a:p>
            <a:r>
              <a:rPr lang="en-US" smtClean="0"/>
              <a:t>Royal Books with Real Applications</a:t>
            </a:r>
            <a:endParaRPr lang="en-US"/>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008313" cy="1828800"/>
          </a:xfrm>
        </p:spPr>
        <p:txBody>
          <a:bodyPr>
            <a:normAutofit fontScale="90000"/>
          </a:bodyPr>
          <a:lstStyle/>
          <a:p>
            <a:r>
              <a:rPr lang="en-US" sz="1600" dirty="0" smtClean="0"/>
              <a:t/>
            </a:r>
            <a:br>
              <a:rPr lang="en-US" sz="1600" dirty="0" smtClean="0"/>
            </a:br>
            <a:r>
              <a:rPr lang="en-US" sz="1400" u="sng" dirty="0" smtClean="0"/>
              <a:t>Learning Objectives</a:t>
            </a:r>
            <a:r>
              <a:rPr lang="en-US" sz="1400" dirty="0" smtClean="0"/>
              <a:t/>
            </a:r>
            <a:br>
              <a:rPr lang="en-US" sz="1400" dirty="0" smtClean="0"/>
            </a:br>
            <a:r>
              <a:rPr lang="en-US" sz="1400" dirty="0" smtClean="0"/>
              <a:t>  </a:t>
            </a:r>
            <a:r>
              <a:rPr lang="en-US" sz="1300" dirty="0" smtClean="0"/>
              <a:t/>
            </a:r>
            <a:br>
              <a:rPr lang="en-US" sz="1300" dirty="0" smtClean="0"/>
            </a:br>
            <a:r>
              <a:rPr lang="en-US" sz="1300" dirty="0" smtClean="0"/>
              <a:t>*To experimentally measure the strength of a magnet and  make predictions on how the strength changes as the distance from the magnet increases, and as the barrier (paper) is built between the magnet and an iron object. </a:t>
            </a:r>
            <a:endParaRPr lang="en-US" sz="1300" dirty="0"/>
          </a:p>
        </p:txBody>
      </p:sp>
      <p:sp>
        <p:nvSpPr>
          <p:cNvPr id="4" name="Text Placeholder 3"/>
          <p:cNvSpPr>
            <a:spLocks noGrp="1"/>
          </p:cNvSpPr>
          <p:nvPr>
            <p:ph type="body" sz="half" idx="2"/>
          </p:nvPr>
        </p:nvSpPr>
        <p:spPr>
          <a:xfrm>
            <a:off x="457200" y="2057400"/>
            <a:ext cx="3008313" cy="4068763"/>
          </a:xfrm>
        </p:spPr>
        <p:txBody>
          <a:bodyPr>
            <a:normAutofit fontScale="92500"/>
          </a:bodyPr>
          <a:lstStyle/>
          <a:p>
            <a:r>
              <a:rPr lang="en-US" b="1" i="1" u="sng" dirty="0" smtClean="0"/>
              <a:t>Story Summary</a:t>
            </a:r>
          </a:p>
          <a:p>
            <a:r>
              <a:rPr lang="en-US" dirty="0" smtClean="0"/>
              <a:t>By feeling a pea through many mattresses, a girl proves that she is a real princess. </a:t>
            </a:r>
          </a:p>
          <a:p>
            <a:endParaRPr lang="en-US" b="1" u="sng" dirty="0" smtClean="0"/>
          </a:p>
          <a:p>
            <a:r>
              <a:rPr lang="en-US" b="1" u="sng" dirty="0" smtClean="0"/>
              <a:t>Materials</a:t>
            </a:r>
          </a:p>
          <a:p>
            <a:r>
              <a:rPr lang="en-US" b="1" dirty="0" smtClean="0"/>
              <a:t>-magnet marble and bar or wand</a:t>
            </a:r>
          </a:p>
          <a:p>
            <a:r>
              <a:rPr lang="en-US" b="1" dirty="0" smtClean="0"/>
              <a:t>-paper princess  pattern</a:t>
            </a:r>
          </a:p>
          <a:p>
            <a:r>
              <a:rPr lang="en-US" b="1" dirty="0" smtClean="0"/>
              <a:t>-construction paper cut in half</a:t>
            </a:r>
          </a:p>
          <a:p>
            <a:endParaRPr lang="en-US" b="1" dirty="0" smtClean="0"/>
          </a:p>
          <a:p>
            <a:r>
              <a:rPr lang="en-US" b="1" u="sng" dirty="0" smtClean="0"/>
              <a:t>Procedure</a:t>
            </a:r>
          </a:p>
          <a:p>
            <a:r>
              <a:rPr lang="en-US" dirty="0" smtClean="0"/>
              <a:t>Read the story and discuss how the princess could feel the pea under all the mattresses and quilts.  Tape the paper princess to the bar or wand magnet. Predict and count how many pieces of construction paper the magnet can continue to hold the magnetic marble.</a:t>
            </a:r>
            <a:endParaRPr lang="en-US" dirty="0"/>
          </a:p>
        </p:txBody>
      </p:sp>
      <p:pic>
        <p:nvPicPr>
          <p:cNvPr id="4098" name="Picture 2" descr="C:\Documents and Settings\Cyndi\Desktop\One Eye 001.jpg"/>
          <p:cNvPicPr>
            <a:picLocks noGrp="1" noChangeAspect="1" noChangeArrowheads="1"/>
          </p:cNvPicPr>
          <p:nvPr>
            <p:ph idx="1"/>
          </p:nvPr>
        </p:nvPicPr>
        <p:blipFill>
          <a:blip r:embed="rId2" cstate="print"/>
          <a:srcRect r="5106" b="12775"/>
          <a:stretch>
            <a:fillRect/>
          </a:stretch>
        </p:blipFill>
        <p:spPr bwMode="auto">
          <a:xfrm>
            <a:off x="5181600" y="1752600"/>
            <a:ext cx="2290549" cy="2895600"/>
          </a:xfrm>
          <a:prstGeom prst="rect">
            <a:avLst/>
          </a:prstGeom>
          <a:noFill/>
        </p:spPr>
      </p:pic>
      <p:sp>
        <p:nvSpPr>
          <p:cNvPr id="5" name="Date Placeholder 4"/>
          <p:cNvSpPr>
            <a:spLocks noGrp="1"/>
          </p:cNvSpPr>
          <p:nvPr>
            <p:ph type="dt" sz="half" idx="10"/>
          </p:nvPr>
        </p:nvSpPr>
        <p:spPr/>
        <p:txBody>
          <a:bodyPr/>
          <a:lstStyle/>
          <a:p>
            <a:fld id="{D7809942-0384-4208-B963-BE0AA2761B6B}" type="datetime1">
              <a:rPr lang="en-US" smtClean="0"/>
              <a:pPr/>
              <a:t>7/13/2011</a:t>
            </a:fld>
            <a:endParaRPr lang="en-US"/>
          </a:p>
        </p:txBody>
      </p:sp>
      <p:sp>
        <p:nvSpPr>
          <p:cNvPr id="6" name="Slide Number Placeholder 5"/>
          <p:cNvSpPr>
            <a:spLocks noGrp="1"/>
          </p:cNvSpPr>
          <p:nvPr>
            <p:ph type="sldNum" sz="quarter" idx="12"/>
          </p:nvPr>
        </p:nvSpPr>
        <p:spPr/>
        <p:txBody>
          <a:bodyPr/>
          <a:lstStyle/>
          <a:p>
            <a:fld id="{A2D04090-1A5D-4C5E-AECD-B99B683513F5}" type="slidenum">
              <a:rPr lang="en-US" smtClean="0"/>
              <a:pPr/>
              <a:t>13</a:t>
            </a:fld>
            <a:endParaRPr lang="en-US"/>
          </a:p>
        </p:txBody>
      </p:sp>
      <p:sp>
        <p:nvSpPr>
          <p:cNvPr id="7" name="Footer Placeholder 6"/>
          <p:cNvSpPr>
            <a:spLocks noGrp="1"/>
          </p:cNvSpPr>
          <p:nvPr>
            <p:ph type="ftr" sz="quarter" idx="11"/>
          </p:nvPr>
        </p:nvSpPr>
        <p:spPr/>
        <p:txBody>
          <a:bodyPr/>
          <a:lstStyle/>
          <a:p>
            <a:r>
              <a:rPr lang="en-US" smtClean="0"/>
              <a:t>Royal Books with Real Applications</a:t>
            </a:r>
            <a:endParaRPr lang="en-US"/>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for:</a:t>
            </a:r>
            <a:br>
              <a:rPr lang="en-US" dirty="0" smtClean="0"/>
            </a:br>
            <a:r>
              <a:rPr lang="en-US" dirty="0" smtClean="0"/>
              <a:t>The Princess and the Pea</a:t>
            </a:r>
            <a:br>
              <a:rPr lang="en-US" dirty="0" smtClean="0"/>
            </a:br>
            <a:endParaRPr lang="en-US" dirty="0"/>
          </a:p>
        </p:txBody>
      </p:sp>
      <p:sp>
        <p:nvSpPr>
          <p:cNvPr id="4" name="Text Placeholder 3"/>
          <p:cNvSpPr>
            <a:spLocks noGrp="1"/>
          </p:cNvSpPr>
          <p:nvPr>
            <p:ph type="body" sz="half" idx="2"/>
          </p:nvPr>
        </p:nvSpPr>
        <p:spPr/>
        <p:txBody>
          <a:bodyPr/>
          <a:lstStyle/>
          <a:p>
            <a:r>
              <a:rPr lang="en-US" dirty="0" smtClean="0"/>
              <a:t>Use one of the paper princess patterns to glue to a magnet.  Hold the princess over construction paper to discover how many pieces of paper the magnet can continue to pick up a marble magnet.</a:t>
            </a:r>
            <a:endParaRPr lang="en-US" dirty="0"/>
          </a:p>
        </p:txBody>
      </p:sp>
      <p:graphicFrame>
        <p:nvGraphicFramePr>
          <p:cNvPr id="11269" name="Object 5"/>
          <p:cNvGraphicFramePr>
            <a:graphicFrameLocks noChangeAspect="1"/>
          </p:cNvGraphicFramePr>
          <p:nvPr/>
        </p:nvGraphicFramePr>
        <p:xfrm>
          <a:off x="5867400" y="1905000"/>
          <a:ext cx="2048821" cy="1447800"/>
        </p:xfrm>
        <a:graphic>
          <a:graphicData uri="http://schemas.openxmlformats.org/presentationml/2006/ole">
            <p:oleObj spid="_x0000_s11269" name="Acrobat Document" r:id="rId3" imgW="8019898" imgH="5667146" progId="AcroExch.Document.7">
              <p:embed/>
            </p:oleObj>
          </a:graphicData>
        </a:graphic>
      </p:graphicFrame>
      <p:graphicFrame>
        <p:nvGraphicFramePr>
          <p:cNvPr id="11270" name="Object 6"/>
          <p:cNvGraphicFramePr>
            <a:graphicFrameLocks noChangeAspect="1"/>
          </p:cNvGraphicFramePr>
          <p:nvPr/>
        </p:nvGraphicFramePr>
        <p:xfrm>
          <a:off x="1295400" y="3962400"/>
          <a:ext cx="3048000" cy="1747520"/>
        </p:xfrm>
        <a:graphic>
          <a:graphicData uri="http://schemas.openxmlformats.org/presentationml/2006/ole">
            <p:oleObj spid="_x0000_s11270" name="Acrobat Document" r:id="rId4" imgW="8019898" imgH="5667146" progId="AcroExch.Document.7">
              <p:embed/>
            </p:oleObj>
          </a:graphicData>
        </a:graphic>
      </p:graphicFrame>
      <p:sp>
        <p:nvSpPr>
          <p:cNvPr id="7" name="Date Placeholder 6"/>
          <p:cNvSpPr>
            <a:spLocks noGrp="1"/>
          </p:cNvSpPr>
          <p:nvPr>
            <p:ph type="dt" sz="half" idx="10"/>
          </p:nvPr>
        </p:nvSpPr>
        <p:spPr/>
        <p:txBody>
          <a:bodyPr/>
          <a:lstStyle/>
          <a:p>
            <a:fld id="{05A509C9-D36E-4A6D-BEFA-D35FA0C0DA6F}" type="datetime1">
              <a:rPr lang="en-US" smtClean="0"/>
              <a:pPr/>
              <a:t>7/13/2011</a:t>
            </a:fld>
            <a:endParaRPr lang="en-US"/>
          </a:p>
        </p:txBody>
      </p:sp>
      <p:sp>
        <p:nvSpPr>
          <p:cNvPr id="8" name="Slide Number Placeholder 7"/>
          <p:cNvSpPr>
            <a:spLocks noGrp="1"/>
          </p:cNvSpPr>
          <p:nvPr>
            <p:ph type="sldNum" sz="quarter" idx="12"/>
          </p:nvPr>
        </p:nvSpPr>
        <p:spPr/>
        <p:txBody>
          <a:bodyPr/>
          <a:lstStyle/>
          <a:p>
            <a:fld id="{A2D04090-1A5D-4C5E-AECD-B99B683513F5}" type="slidenum">
              <a:rPr lang="en-US" smtClean="0"/>
              <a:pPr/>
              <a:t>14</a:t>
            </a:fld>
            <a:endParaRPr lang="en-US"/>
          </a:p>
        </p:txBody>
      </p:sp>
      <p:sp>
        <p:nvSpPr>
          <p:cNvPr id="9" name="Footer Placeholder 8"/>
          <p:cNvSpPr>
            <a:spLocks noGrp="1"/>
          </p:cNvSpPr>
          <p:nvPr>
            <p:ph type="ftr" sz="quarter" idx="11"/>
          </p:nvPr>
        </p:nvSpPr>
        <p:spPr/>
        <p:txBody>
          <a:bodyPr/>
          <a:lstStyle/>
          <a:p>
            <a:r>
              <a:rPr lang="en-US" smtClean="0"/>
              <a:t>Royal Books with Real Applications</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008313" cy="1371600"/>
          </a:xfrm>
        </p:spPr>
        <p:txBody>
          <a:bodyPr>
            <a:normAutofit/>
          </a:bodyPr>
          <a:lstStyle/>
          <a:p>
            <a:r>
              <a:rPr lang="en-US" sz="1400" u="sng" dirty="0" smtClean="0"/>
              <a:t/>
            </a:r>
            <a:br>
              <a:rPr lang="en-US" sz="1400" u="sng" dirty="0" smtClean="0"/>
            </a:br>
            <a:r>
              <a:rPr lang="en-US" sz="1400" u="sng" dirty="0" smtClean="0"/>
              <a:t>Learning Objectives</a:t>
            </a:r>
            <a:r>
              <a:rPr lang="en-US" sz="1400" dirty="0" smtClean="0"/>
              <a:t>  </a:t>
            </a:r>
            <a:br>
              <a:rPr lang="en-US" sz="1400" dirty="0" smtClean="0"/>
            </a:br>
            <a:r>
              <a:rPr lang="en-US" sz="1400" dirty="0" smtClean="0"/>
              <a:t>* to understand exponents</a:t>
            </a:r>
            <a:r>
              <a:rPr lang="en-US" sz="1400" u="sng" dirty="0" smtClean="0"/>
              <a:t/>
            </a:r>
            <a:br>
              <a:rPr lang="en-US" sz="1400" u="sng" dirty="0" smtClean="0"/>
            </a:br>
            <a:r>
              <a:rPr lang="en-US" sz="1400" u="sng" dirty="0" smtClean="0"/>
              <a:t/>
            </a:r>
            <a:br>
              <a:rPr lang="en-US" sz="1400" u="sng" dirty="0" smtClean="0"/>
            </a:br>
            <a:endParaRPr lang="en-US" sz="1400" dirty="0"/>
          </a:p>
        </p:txBody>
      </p:sp>
      <p:sp>
        <p:nvSpPr>
          <p:cNvPr id="4" name="Text Placeholder 3"/>
          <p:cNvSpPr>
            <a:spLocks noGrp="1"/>
          </p:cNvSpPr>
          <p:nvPr>
            <p:ph type="body" sz="half" idx="2"/>
          </p:nvPr>
        </p:nvSpPr>
        <p:spPr>
          <a:xfrm>
            <a:off x="457200" y="1371600"/>
            <a:ext cx="3008313" cy="4754563"/>
          </a:xfrm>
        </p:spPr>
        <p:txBody>
          <a:bodyPr/>
          <a:lstStyle/>
          <a:p>
            <a:r>
              <a:rPr lang="en-US" b="1" i="1" u="sng" dirty="0" smtClean="0"/>
              <a:t>Story Summary</a:t>
            </a:r>
          </a:p>
          <a:p>
            <a:r>
              <a:rPr lang="en-US" dirty="0" smtClean="0"/>
              <a:t>This story is about a wise man who outwits the king by using a mathematic concept.  How many grains of rice will the king have if he puts a grain of rice on the chessboard and doubles it each space? </a:t>
            </a:r>
          </a:p>
          <a:p>
            <a:endParaRPr lang="en-US" b="1" u="sng" dirty="0" smtClean="0"/>
          </a:p>
          <a:p>
            <a:endParaRPr lang="en-US" b="1" dirty="0" smtClean="0"/>
          </a:p>
        </p:txBody>
      </p:sp>
      <p:pic>
        <p:nvPicPr>
          <p:cNvPr id="37890" name="Picture 2" descr="C:\Documents and Settings\Cyndi\Desktop\King'sChessboard.jpg"/>
          <p:cNvPicPr>
            <a:picLocks noGrp="1" noChangeAspect="1" noChangeArrowheads="1"/>
          </p:cNvPicPr>
          <p:nvPr>
            <p:ph idx="1"/>
          </p:nvPr>
        </p:nvPicPr>
        <p:blipFill>
          <a:blip r:embed="rId2" cstate="print"/>
          <a:srcRect r="2478" b="9628"/>
          <a:stretch>
            <a:fillRect/>
          </a:stretch>
        </p:blipFill>
        <p:spPr bwMode="auto">
          <a:xfrm>
            <a:off x="762000" y="2971800"/>
            <a:ext cx="2474025" cy="3153046"/>
          </a:xfrm>
          <a:prstGeom prst="rect">
            <a:avLst/>
          </a:prstGeom>
          <a:noFill/>
        </p:spPr>
      </p:pic>
      <p:pic>
        <p:nvPicPr>
          <p:cNvPr id="37891" name="Picture 3" descr="C:\Documents and Settings\Cyndi\Desktop\King'sChessboard 001.jpg"/>
          <p:cNvPicPr>
            <a:picLocks noChangeAspect="1" noChangeArrowheads="1"/>
          </p:cNvPicPr>
          <p:nvPr/>
        </p:nvPicPr>
        <p:blipFill>
          <a:blip r:embed="rId3" cstate="print"/>
          <a:srcRect l="862" r="12053" b="11506"/>
          <a:stretch>
            <a:fillRect/>
          </a:stretch>
        </p:blipFill>
        <p:spPr bwMode="auto">
          <a:xfrm rot="10800000">
            <a:off x="4953000" y="1828800"/>
            <a:ext cx="2574477" cy="3352800"/>
          </a:xfrm>
          <a:prstGeom prst="rect">
            <a:avLst/>
          </a:prstGeom>
          <a:noFill/>
        </p:spPr>
      </p:pic>
      <p:sp>
        <p:nvSpPr>
          <p:cNvPr id="6" name="Date Placeholder 5"/>
          <p:cNvSpPr>
            <a:spLocks noGrp="1"/>
          </p:cNvSpPr>
          <p:nvPr>
            <p:ph type="dt" sz="half" idx="10"/>
          </p:nvPr>
        </p:nvSpPr>
        <p:spPr/>
        <p:txBody>
          <a:bodyPr/>
          <a:lstStyle/>
          <a:p>
            <a:fld id="{142FE125-F75B-4876-859F-0AEB2EA31CA2}" type="datetime1">
              <a:rPr lang="en-US" smtClean="0"/>
              <a:pPr/>
              <a:t>7/13/2011</a:t>
            </a:fld>
            <a:endParaRPr lang="en-US"/>
          </a:p>
        </p:txBody>
      </p:sp>
      <p:sp>
        <p:nvSpPr>
          <p:cNvPr id="7" name="Slide Number Placeholder 6"/>
          <p:cNvSpPr>
            <a:spLocks noGrp="1"/>
          </p:cNvSpPr>
          <p:nvPr>
            <p:ph type="sldNum" sz="quarter" idx="12"/>
          </p:nvPr>
        </p:nvSpPr>
        <p:spPr/>
        <p:txBody>
          <a:bodyPr/>
          <a:lstStyle/>
          <a:p>
            <a:fld id="{A2D04090-1A5D-4C5E-AECD-B99B683513F5}" type="slidenum">
              <a:rPr lang="en-US" smtClean="0"/>
              <a:pPr/>
              <a:t>15</a:t>
            </a:fld>
            <a:endParaRPr lang="en-US"/>
          </a:p>
        </p:txBody>
      </p:sp>
      <p:sp>
        <p:nvSpPr>
          <p:cNvPr id="8" name="Footer Placeholder 7"/>
          <p:cNvSpPr>
            <a:spLocks noGrp="1"/>
          </p:cNvSpPr>
          <p:nvPr>
            <p:ph type="ftr" sz="quarter" idx="11"/>
          </p:nvPr>
        </p:nvSpPr>
        <p:spPr/>
        <p:txBody>
          <a:bodyPr/>
          <a:lstStyle/>
          <a:p>
            <a:r>
              <a:rPr lang="en-US" smtClean="0"/>
              <a:t>Royal Books with Real Applications</a:t>
            </a:r>
            <a:endParaRPr lang="en-US"/>
          </a:p>
        </p:txBody>
      </p:sp>
    </p:spTree>
  </p:cSld>
  <p:clrMapOvr>
    <a:masterClrMapping/>
  </p:clrMapOvr>
  <p:transition>
    <p:split orient="ver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Here is the answer to the problem: compute the exponential expression: 2</a:t>
            </a:r>
            <a:r>
              <a:rPr lang="en-US" baseline="30000" dirty="0" smtClean="0"/>
              <a:t>64</a:t>
            </a:r>
            <a:endParaRPr lang="en-US" dirty="0" smtClean="0"/>
          </a:p>
        </p:txBody>
      </p:sp>
      <p:sp>
        <p:nvSpPr>
          <p:cNvPr id="3" name="Content Placeholder 2"/>
          <p:cNvSpPr>
            <a:spLocks noGrp="1"/>
          </p:cNvSpPr>
          <p:nvPr>
            <p:ph idx="1"/>
          </p:nvPr>
        </p:nvSpPr>
        <p:spPr/>
        <p:txBody>
          <a:bodyPr>
            <a:normAutofit fontScale="40000" lnSpcReduction="20000"/>
          </a:bodyPr>
          <a:lstStyle/>
          <a:p>
            <a:r>
              <a:rPr lang="en-US" dirty="0" smtClean="0"/>
              <a:t>2</a:t>
            </a:r>
            <a:r>
              <a:rPr lang="en-US" baseline="30000" dirty="0" smtClean="0"/>
              <a:t>64</a:t>
            </a:r>
            <a:r>
              <a:rPr lang="en-US" dirty="0" smtClean="0"/>
              <a:t> = 18446744073709551616, that is to say 18,446,744,073,709,551,616 is read in English as:</a:t>
            </a:r>
          </a:p>
          <a:p>
            <a:r>
              <a:rPr lang="en-US" dirty="0" smtClean="0"/>
              <a:t>"eighteen quintillion, four hundred forty-six quadrillion, seven hundred forty-four trillion,</a:t>
            </a:r>
            <a:br>
              <a:rPr lang="en-US" dirty="0" smtClean="0"/>
            </a:br>
            <a:r>
              <a:rPr lang="en-US" dirty="0" smtClean="0"/>
              <a:t>seventy-four billion, seven hundred nine million, five hundred fifty-one thousand, six hundred sixteen."</a:t>
            </a:r>
          </a:p>
          <a:p>
            <a:r>
              <a:rPr lang="en-US" dirty="0" smtClean="0"/>
              <a:t>In order to put this large number in perspective, let's pretend that we can spend $1,000,000 per second for each second that we have been alive.</a:t>
            </a:r>
            <a:br>
              <a:rPr lang="en-US" dirty="0" smtClean="0"/>
            </a:br>
            <a:r>
              <a:rPr lang="en-US" dirty="0" smtClean="0"/>
              <a:t>If you are thirty-seven years old now, then you are 37x365 days old, or 13,505 days old. Now multiply this by the number of hours in a day:</a:t>
            </a:r>
            <a:br>
              <a:rPr lang="en-US" dirty="0" smtClean="0"/>
            </a:br>
            <a:r>
              <a:rPr lang="en-US" dirty="0" smtClean="0"/>
              <a:t>13,505 x 24 is 324,120 hours old. Multiply this result by the number of minutes in an hour: 324,120 x 60 = 19,447,200 minutes old. Finally, multiply this result by the number of seconds in a minute: 19,447,200 x 60 = 1,166,832,000 seconds old (about 1.2 billion!).</a:t>
            </a:r>
          </a:p>
          <a:p>
            <a:r>
              <a:rPr lang="en-US" dirty="0" smtClean="0"/>
              <a:t>Now, how much money does this represent? Simply (!) multiply this result by $1,000,000; but, this is VERY easy because you should recall that a one (1) followed by ANY number of zeros (0) is a "power of ten", and multiplying a number by a power of ten is explained in the text as follows:</a:t>
            </a:r>
            <a:br>
              <a:rPr lang="en-US" dirty="0" smtClean="0"/>
            </a:br>
            <a:r>
              <a:rPr lang="en-US" dirty="0" smtClean="0"/>
              <a:t>in order to multiply, say, 1,234 by 100, simply add two zeros to 1234, or 123400 = 123,400. Similarly, 58 x 1000 = 58000, or 58,000. So, our final answer would be: $1,166,832,000,000,000. This number is about 16,000 times SMALLER than 2</a:t>
            </a:r>
            <a:r>
              <a:rPr lang="en-US" baseline="30000" dirty="0" smtClean="0"/>
              <a:t>64</a:t>
            </a:r>
            <a:r>
              <a:rPr lang="en-US" dirty="0" smtClean="0"/>
              <a:t>, in other words, it would take ANOTHER 584,905 years of spending money at the rate of $1,000,000 per second in order to spend $18,446,744,074,709,551,616. </a:t>
            </a:r>
          </a:p>
          <a:p>
            <a:endParaRPr lang="en-US" dirty="0"/>
          </a:p>
        </p:txBody>
      </p:sp>
      <p:sp>
        <p:nvSpPr>
          <p:cNvPr id="4" name="Text Placeholder 3"/>
          <p:cNvSpPr>
            <a:spLocks noGrp="1"/>
          </p:cNvSpPr>
          <p:nvPr>
            <p:ph type="body" sz="half" idx="2"/>
          </p:nvPr>
        </p:nvSpPr>
        <p:spPr/>
        <p:txBody>
          <a:bodyPr>
            <a:normAutofit/>
          </a:bodyPr>
          <a:lstStyle/>
          <a:p>
            <a:r>
              <a:rPr lang="en-US" sz="1800" dirty="0" smtClean="0"/>
              <a:t>Provide a chess board and some rice. Let them see the first few squares of rice as they pile up on just a few spaces on the board.</a:t>
            </a:r>
          </a:p>
          <a:p>
            <a:endParaRPr lang="en-US" sz="1800" dirty="0" smtClean="0"/>
          </a:p>
          <a:p>
            <a:endParaRPr lang="en-US" sz="1800" dirty="0"/>
          </a:p>
        </p:txBody>
      </p:sp>
      <p:sp>
        <p:nvSpPr>
          <p:cNvPr id="5" name="Date Placeholder 4"/>
          <p:cNvSpPr>
            <a:spLocks noGrp="1"/>
          </p:cNvSpPr>
          <p:nvPr>
            <p:ph type="dt" sz="half" idx="10"/>
          </p:nvPr>
        </p:nvSpPr>
        <p:spPr/>
        <p:txBody>
          <a:bodyPr/>
          <a:lstStyle/>
          <a:p>
            <a:fld id="{AE6B2702-B454-4018-9B4B-52D9A6A6AFEC}" type="datetime1">
              <a:rPr lang="en-US" smtClean="0"/>
              <a:pPr/>
              <a:t>7/13/2011</a:t>
            </a:fld>
            <a:endParaRPr lang="en-US"/>
          </a:p>
        </p:txBody>
      </p:sp>
      <p:sp>
        <p:nvSpPr>
          <p:cNvPr id="6" name="Slide Number Placeholder 5"/>
          <p:cNvSpPr>
            <a:spLocks noGrp="1"/>
          </p:cNvSpPr>
          <p:nvPr>
            <p:ph type="sldNum" sz="quarter" idx="12"/>
          </p:nvPr>
        </p:nvSpPr>
        <p:spPr/>
        <p:txBody>
          <a:bodyPr/>
          <a:lstStyle/>
          <a:p>
            <a:fld id="{A2D04090-1A5D-4C5E-AECD-B99B683513F5}" type="slidenum">
              <a:rPr lang="en-US" smtClean="0"/>
              <a:pPr/>
              <a:t>16</a:t>
            </a:fld>
            <a:endParaRPr lang="en-US"/>
          </a:p>
        </p:txBody>
      </p:sp>
      <p:sp>
        <p:nvSpPr>
          <p:cNvPr id="7" name="Footer Placeholder 6"/>
          <p:cNvSpPr>
            <a:spLocks noGrp="1"/>
          </p:cNvSpPr>
          <p:nvPr>
            <p:ph type="ftr" sz="quarter" idx="11"/>
          </p:nvPr>
        </p:nvSpPr>
        <p:spPr/>
        <p:txBody>
          <a:bodyPr/>
          <a:lstStyle/>
          <a:p>
            <a:r>
              <a:rPr lang="en-US" smtClean="0"/>
              <a:t>Royal Books with Real Applications</a:t>
            </a:r>
            <a:endParaRPr lang="en-US"/>
          </a:p>
        </p:txBody>
      </p:sp>
    </p:spTree>
  </p:cSld>
  <p:clrMapOvr>
    <a:masterClrMapping/>
  </p:clrMapOvr>
  <p:transition>
    <p:cut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3008313" cy="1435100"/>
          </a:xfrm>
        </p:spPr>
        <p:txBody>
          <a:bodyPr>
            <a:normAutofit/>
          </a:bodyPr>
          <a:lstStyle/>
          <a:p>
            <a:r>
              <a:rPr lang="en-US" sz="1600" u="sng" dirty="0" smtClean="0"/>
              <a:t>Learning Objectives</a:t>
            </a:r>
            <a:r>
              <a:rPr lang="en-US" sz="1600" dirty="0" smtClean="0"/>
              <a:t>  </a:t>
            </a:r>
            <a:br>
              <a:rPr lang="en-US" sz="1600" dirty="0" smtClean="0"/>
            </a:br>
            <a:r>
              <a:rPr lang="en-US" sz="1600" dirty="0" smtClean="0"/>
              <a:t>*brainstorming  </a:t>
            </a:r>
            <a:r>
              <a:rPr lang="en-US" sz="1600" smtClean="0"/>
              <a:t>and building</a:t>
            </a:r>
            <a:br>
              <a:rPr lang="en-US" sz="1600" smtClean="0"/>
            </a:br>
            <a:r>
              <a:rPr lang="en-US" sz="1600" smtClean="0"/>
              <a:t/>
            </a:r>
            <a:br>
              <a:rPr lang="en-US" sz="1600" smtClean="0"/>
            </a:br>
            <a:endParaRPr lang="en-US" sz="1600" dirty="0"/>
          </a:p>
        </p:txBody>
      </p:sp>
      <p:sp>
        <p:nvSpPr>
          <p:cNvPr id="4" name="Text Placeholder 3"/>
          <p:cNvSpPr>
            <a:spLocks noGrp="1"/>
          </p:cNvSpPr>
          <p:nvPr>
            <p:ph type="body" sz="half" idx="2"/>
          </p:nvPr>
        </p:nvSpPr>
        <p:spPr/>
        <p:txBody>
          <a:bodyPr>
            <a:normAutofit lnSpcReduction="10000"/>
          </a:bodyPr>
          <a:lstStyle/>
          <a:p>
            <a:r>
              <a:rPr lang="en-US" b="1" u="sng" dirty="0" smtClean="0"/>
              <a:t>Smarty Prince </a:t>
            </a:r>
            <a:r>
              <a:rPr lang="en-US" b="1" dirty="0" smtClean="0"/>
              <a:t> - </a:t>
            </a:r>
            <a:r>
              <a:rPr lang="en-US" dirty="0" smtClean="0"/>
              <a:t>How will the prince rescue the princess from the tower?</a:t>
            </a:r>
          </a:p>
          <a:p>
            <a:r>
              <a:rPr lang="en-US" b="1" u="sng" dirty="0" err="1" smtClean="0"/>
              <a:t>Iggy</a:t>
            </a:r>
            <a:r>
              <a:rPr lang="en-US" b="1" u="sng" dirty="0" smtClean="0"/>
              <a:t> Peck Architect </a:t>
            </a:r>
            <a:r>
              <a:rPr lang="en-US" dirty="0" smtClean="0"/>
              <a:t> -</a:t>
            </a:r>
            <a:endParaRPr lang="en-US" b="1" u="sng" dirty="0" smtClean="0"/>
          </a:p>
          <a:p>
            <a:r>
              <a:rPr lang="en-US" dirty="0" smtClean="0"/>
              <a:t>Some kids sculpt sand castles. Some construct block towers, but none are better than </a:t>
            </a:r>
            <a:r>
              <a:rPr lang="en-US" dirty="0" err="1" smtClean="0"/>
              <a:t>Iggy</a:t>
            </a:r>
            <a:r>
              <a:rPr lang="en-US" dirty="0" smtClean="0"/>
              <a:t> Peck.  </a:t>
            </a:r>
            <a:r>
              <a:rPr lang="en-US" dirty="0" err="1" smtClean="0"/>
              <a:t>Iggy</a:t>
            </a:r>
            <a:r>
              <a:rPr lang="en-US" dirty="0" smtClean="0"/>
              <a:t> has to work together with his classmates to rescue his teacher by building a bridge out of various materials.</a:t>
            </a:r>
          </a:p>
          <a:p>
            <a:r>
              <a:rPr lang="en-US" b="1" u="sng" dirty="0" smtClean="0"/>
              <a:t>Johnny Thumbs </a:t>
            </a:r>
            <a:r>
              <a:rPr lang="en-US" dirty="0" smtClean="0"/>
              <a:t>– Johnny competes to build the best house for the princess.</a:t>
            </a:r>
            <a:endParaRPr lang="en-US" b="1" u="sng" dirty="0" smtClean="0"/>
          </a:p>
          <a:p>
            <a:endParaRPr lang="en-US" dirty="0" smtClean="0"/>
          </a:p>
          <a:p>
            <a:r>
              <a:rPr lang="en-US" dirty="0" smtClean="0"/>
              <a:t>Activity: Use a variety of materials to build a bridge or a tower.  Do this individually or time groups to see who comes up with the best  in  a small amount of time. </a:t>
            </a:r>
          </a:p>
          <a:p>
            <a:endParaRPr lang="en-US" dirty="0" smtClean="0"/>
          </a:p>
          <a:p>
            <a:r>
              <a:rPr lang="en-US" dirty="0" smtClean="0"/>
              <a:t>Try building towers with food items, wooden sticks and various paper items,  foam sponges, plastic bottles and containers, etc.</a:t>
            </a:r>
            <a:endParaRPr lang="en-US" dirty="0"/>
          </a:p>
        </p:txBody>
      </p:sp>
      <p:pic>
        <p:nvPicPr>
          <p:cNvPr id="38914" name="Picture 2" descr="C:\Documents and Settings\Cyndi\Desktop\Smarty Pants.jpg"/>
          <p:cNvPicPr>
            <a:picLocks noGrp="1" noChangeAspect="1" noChangeArrowheads="1"/>
          </p:cNvPicPr>
          <p:nvPr>
            <p:ph idx="1"/>
          </p:nvPr>
        </p:nvPicPr>
        <p:blipFill>
          <a:blip r:embed="rId2" cstate="print"/>
          <a:srcRect r="4269" b="30458"/>
          <a:stretch>
            <a:fillRect/>
          </a:stretch>
        </p:blipFill>
        <p:spPr bwMode="auto">
          <a:xfrm>
            <a:off x="4191000" y="457200"/>
            <a:ext cx="2487706" cy="1371600"/>
          </a:xfrm>
          <a:prstGeom prst="rect">
            <a:avLst/>
          </a:prstGeom>
          <a:noFill/>
        </p:spPr>
      </p:pic>
      <p:pic>
        <p:nvPicPr>
          <p:cNvPr id="38915" name="Picture 3" descr="C:\Documents and Settings\Cyndi\Desktop\Iggy.jpg"/>
          <p:cNvPicPr>
            <a:picLocks noChangeAspect="1" noChangeArrowheads="1"/>
          </p:cNvPicPr>
          <p:nvPr/>
        </p:nvPicPr>
        <p:blipFill>
          <a:blip r:embed="rId3" cstate="print"/>
          <a:srcRect/>
          <a:stretch>
            <a:fillRect/>
          </a:stretch>
        </p:blipFill>
        <p:spPr bwMode="auto">
          <a:xfrm>
            <a:off x="6781800" y="2438400"/>
            <a:ext cx="1551478" cy="2133600"/>
          </a:xfrm>
          <a:prstGeom prst="rect">
            <a:avLst/>
          </a:prstGeom>
          <a:noFill/>
        </p:spPr>
      </p:pic>
      <p:pic>
        <p:nvPicPr>
          <p:cNvPr id="38916" name="Picture 4" descr="C:\Documents and Settings\Cyndi\Desktop\Is\JohnnyThumbs.jpg"/>
          <p:cNvPicPr>
            <a:picLocks noChangeAspect="1" noChangeArrowheads="1"/>
          </p:cNvPicPr>
          <p:nvPr/>
        </p:nvPicPr>
        <p:blipFill>
          <a:blip r:embed="rId4" cstate="print"/>
          <a:srcRect r="37886" b="30556"/>
          <a:stretch>
            <a:fillRect/>
          </a:stretch>
        </p:blipFill>
        <p:spPr bwMode="auto">
          <a:xfrm>
            <a:off x="3886200" y="2438400"/>
            <a:ext cx="1600200" cy="2186940"/>
          </a:xfrm>
          <a:prstGeom prst="rect">
            <a:avLst/>
          </a:prstGeom>
          <a:noFill/>
        </p:spPr>
      </p:pic>
      <p:sp>
        <p:nvSpPr>
          <p:cNvPr id="7" name="Date Placeholder 6"/>
          <p:cNvSpPr>
            <a:spLocks noGrp="1"/>
          </p:cNvSpPr>
          <p:nvPr>
            <p:ph type="dt" sz="half" idx="10"/>
          </p:nvPr>
        </p:nvSpPr>
        <p:spPr/>
        <p:txBody>
          <a:bodyPr/>
          <a:lstStyle/>
          <a:p>
            <a:fld id="{B0DD76FD-37B5-4EDE-B919-5B715BEF4297}" type="datetime1">
              <a:rPr lang="en-US" smtClean="0"/>
              <a:pPr/>
              <a:t>7/13/2011</a:t>
            </a:fld>
            <a:endParaRPr lang="en-US"/>
          </a:p>
        </p:txBody>
      </p:sp>
      <p:sp>
        <p:nvSpPr>
          <p:cNvPr id="8" name="Slide Number Placeholder 7"/>
          <p:cNvSpPr>
            <a:spLocks noGrp="1"/>
          </p:cNvSpPr>
          <p:nvPr>
            <p:ph type="sldNum" sz="quarter" idx="12"/>
          </p:nvPr>
        </p:nvSpPr>
        <p:spPr/>
        <p:txBody>
          <a:bodyPr/>
          <a:lstStyle/>
          <a:p>
            <a:fld id="{A2D04090-1A5D-4C5E-AECD-B99B683513F5}" type="slidenum">
              <a:rPr lang="en-US" smtClean="0"/>
              <a:pPr/>
              <a:t>17</a:t>
            </a:fld>
            <a:endParaRPr lang="en-US"/>
          </a:p>
        </p:txBody>
      </p:sp>
      <p:sp>
        <p:nvSpPr>
          <p:cNvPr id="9" name="Footer Placeholder 8"/>
          <p:cNvSpPr>
            <a:spLocks noGrp="1"/>
          </p:cNvSpPr>
          <p:nvPr>
            <p:ph type="ftr" sz="quarter" idx="11"/>
          </p:nvPr>
        </p:nvSpPr>
        <p:spPr/>
        <p:txBody>
          <a:bodyPr/>
          <a:lstStyle/>
          <a:p>
            <a:r>
              <a:rPr lang="en-US" smtClean="0"/>
              <a:t>Royal Books with Real Applications</a:t>
            </a:r>
            <a:endParaRPr lang="en-US"/>
          </a:p>
        </p:txBody>
      </p:sp>
    </p:spTree>
  </p:cSld>
  <p:clrMapOvr>
    <a:masterClrMapping/>
  </p:clrMapOvr>
  <p:transition>
    <p:whee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1600" dirty="0" smtClean="0"/>
              <a:t>Learning </a:t>
            </a:r>
            <a:r>
              <a:rPr lang="en-US" sz="1600" dirty="0"/>
              <a:t>Objectives</a:t>
            </a:r>
            <a:r>
              <a:rPr lang="en-US" sz="1200" dirty="0"/>
              <a:t/>
            </a:r>
            <a:br>
              <a:rPr lang="en-US" sz="1200" dirty="0"/>
            </a:br>
            <a:r>
              <a:rPr lang="en-US" sz="1200" dirty="0" smtClean="0"/>
              <a:t>  Students will: </a:t>
            </a:r>
            <a:br>
              <a:rPr lang="en-US" sz="1200" dirty="0" smtClean="0"/>
            </a:br>
            <a:r>
              <a:rPr lang="en-US" sz="1200" dirty="0" smtClean="0"/>
              <a:t>*create non-standard units </a:t>
            </a:r>
            <a:br>
              <a:rPr lang="en-US" sz="1200" dirty="0" smtClean="0"/>
            </a:br>
            <a:r>
              <a:rPr lang="en-US" sz="1200" dirty="0" smtClean="0"/>
              <a:t>*explore the need for a standard unit of measure</a:t>
            </a:r>
            <a:endParaRPr lang="en-US" sz="1200" dirty="0"/>
          </a:p>
        </p:txBody>
      </p:sp>
      <p:pic>
        <p:nvPicPr>
          <p:cNvPr id="9" name="Content Placeholder 8" descr="foot.jpg"/>
          <p:cNvPicPr>
            <a:picLocks noGrp="1" noChangeAspect="1"/>
          </p:cNvPicPr>
          <p:nvPr>
            <p:ph idx="1"/>
          </p:nvPr>
        </p:nvPicPr>
        <p:blipFill>
          <a:blip r:embed="rId2"/>
          <a:stretch>
            <a:fillRect/>
          </a:stretch>
        </p:blipFill>
        <p:spPr>
          <a:xfrm>
            <a:off x="5105400" y="2057400"/>
            <a:ext cx="1213621" cy="1784350"/>
          </a:xfrm>
        </p:spPr>
      </p:pic>
      <p:sp>
        <p:nvSpPr>
          <p:cNvPr id="8" name="Text Placeholder 7"/>
          <p:cNvSpPr>
            <a:spLocks noGrp="1"/>
          </p:cNvSpPr>
          <p:nvPr>
            <p:ph type="body" sz="half" idx="2"/>
          </p:nvPr>
        </p:nvSpPr>
        <p:spPr/>
        <p:txBody>
          <a:bodyPr>
            <a:normAutofit fontScale="92500" lnSpcReduction="10000"/>
          </a:bodyPr>
          <a:lstStyle/>
          <a:p>
            <a:r>
              <a:rPr lang="en-US" b="1" i="1" dirty="0" smtClean="0"/>
              <a:t>Story Summary</a:t>
            </a:r>
            <a:endParaRPr lang="en-US" b="1" dirty="0" smtClean="0"/>
          </a:p>
          <a:p>
            <a:r>
              <a:rPr lang="en-US" dirty="0" smtClean="0"/>
              <a:t>The King demands that a bed be made using measure of his foot, but the carpenter uses his own foot as a measure instead, thereby causing the dimensions to be smaller than expected.</a:t>
            </a:r>
          </a:p>
          <a:p>
            <a:r>
              <a:rPr lang="en-US" b="1" dirty="0" smtClean="0"/>
              <a:t>Materials</a:t>
            </a:r>
          </a:p>
          <a:p>
            <a:r>
              <a:rPr lang="en-US" dirty="0" smtClean="0"/>
              <a:t>-foot patterns (12” &amp;  6 “)</a:t>
            </a:r>
          </a:p>
          <a:p>
            <a:r>
              <a:rPr lang="en-US" dirty="0" smtClean="0"/>
              <a:t>-thumb pattern (inch)</a:t>
            </a:r>
          </a:p>
          <a:p>
            <a:r>
              <a:rPr lang="en-US" dirty="0" smtClean="0"/>
              <a:t>-bulletin board paper cut into  rectangle shaped beds  to be measured using the foot patterns</a:t>
            </a:r>
          </a:p>
          <a:p>
            <a:r>
              <a:rPr lang="en-US" dirty="0" smtClean="0"/>
              <a:t>-glue sticks</a:t>
            </a:r>
          </a:p>
          <a:p>
            <a:r>
              <a:rPr lang="en-US" b="1" dirty="0" smtClean="0"/>
              <a:t>Procedure</a:t>
            </a:r>
          </a:p>
          <a:p>
            <a:r>
              <a:rPr lang="en-US" dirty="0" smtClean="0"/>
              <a:t>Read the story and pause to allow  the children  to  brainstorm about why the bed was too small for the queen. Talk about how  the foot standard for measuring was  made by the use of a ruler. Have the children find out how many feet the beds are by gluing  feet on the paper beds. How many thumbs fit on the foot?</a:t>
            </a:r>
            <a:endParaRPr lang="en-US" dirty="0"/>
          </a:p>
          <a:p>
            <a:endParaRPr lang="en-US" dirty="0"/>
          </a:p>
          <a:p>
            <a:endParaRPr lang="en-US" dirty="0"/>
          </a:p>
        </p:txBody>
      </p:sp>
      <p:sp>
        <p:nvSpPr>
          <p:cNvPr id="5" name="Date Placeholder 4"/>
          <p:cNvSpPr>
            <a:spLocks noGrp="1"/>
          </p:cNvSpPr>
          <p:nvPr>
            <p:ph type="dt" sz="half" idx="10"/>
          </p:nvPr>
        </p:nvSpPr>
        <p:spPr/>
        <p:txBody>
          <a:bodyPr/>
          <a:lstStyle/>
          <a:p>
            <a:fld id="{E54FC038-065C-4EAC-8DDB-0DFEB0CE943E}" type="datetime1">
              <a:rPr lang="en-US" smtClean="0"/>
              <a:pPr/>
              <a:t>7/13/2011</a:t>
            </a:fld>
            <a:endParaRPr lang="en-US"/>
          </a:p>
        </p:txBody>
      </p:sp>
      <p:sp>
        <p:nvSpPr>
          <p:cNvPr id="7" name="Slide Number Placeholder 6"/>
          <p:cNvSpPr>
            <a:spLocks noGrp="1"/>
          </p:cNvSpPr>
          <p:nvPr>
            <p:ph type="sldNum" sz="quarter" idx="12"/>
          </p:nvPr>
        </p:nvSpPr>
        <p:spPr/>
        <p:txBody>
          <a:bodyPr/>
          <a:lstStyle/>
          <a:p>
            <a:fld id="{A2D04090-1A5D-4C5E-AECD-B99B683513F5}" type="slidenum">
              <a:rPr lang="en-US" smtClean="0"/>
              <a:pPr/>
              <a:t>2</a:t>
            </a:fld>
            <a:endParaRPr lang="en-US"/>
          </a:p>
        </p:txBody>
      </p:sp>
      <p:sp>
        <p:nvSpPr>
          <p:cNvPr id="10" name="Footer Placeholder 9"/>
          <p:cNvSpPr>
            <a:spLocks noGrp="1"/>
          </p:cNvSpPr>
          <p:nvPr>
            <p:ph type="ftr" sz="quarter" idx="11"/>
          </p:nvPr>
        </p:nvSpPr>
        <p:spPr/>
        <p:txBody>
          <a:bodyPr/>
          <a:lstStyle/>
          <a:p>
            <a:r>
              <a:rPr lang="en-US" smtClean="0"/>
              <a:t>Royal Books with Real Applications</a:t>
            </a:r>
            <a:endParaRPr lang="en-US" dirty="0"/>
          </a:p>
        </p:txBody>
      </p:sp>
    </p:spTree>
  </p:cSld>
  <p:clrMapOvr>
    <a:masterClrMapping/>
  </p:clrMapOvr>
  <p:transition>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for:</a:t>
            </a:r>
            <a:br>
              <a:rPr lang="en-US" dirty="0" smtClean="0"/>
            </a:br>
            <a:r>
              <a:rPr lang="en-US" dirty="0" smtClean="0"/>
              <a:t> The King’s Foot</a:t>
            </a:r>
            <a:endParaRPr lang="en-US" dirty="0"/>
          </a:p>
        </p:txBody>
      </p:sp>
      <p:sp>
        <p:nvSpPr>
          <p:cNvPr id="4" name="Text Placeholder 3"/>
          <p:cNvSpPr>
            <a:spLocks noGrp="1"/>
          </p:cNvSpPr>
          <p:nvPr>
            <p:ph type="body" sz="half" idx="2"/>
          </p:nvPr>
        </p:nvSpPr>
        <p:spPr/>
        <p:txBody>
          <a:bodyPr>
            <a:normAutofit/>
          </a:bodyPr>
          <a:lstStyle/>
          <a:p>
            <a:r>
              <a:rPr lang="en-US" sz="1800" dirty="0" smtClean="0"/>
              <a:t>Use various sizes of rectangle sheets of bulletin board paper to represent beds. Let the students measure and paste the feet around them.</a:t>
            </a:r>
          </a:p>
          <a:p>
            <a:endParaRPr lang="en-US" sz="1800" dirty="0" smtClean="0"/>
          </a:p>
          <a:p>
            <a:r>
              <a:rPr lang="en-US" sz="1800" dirty="0" smtClean="0"/>
              <a:t>Line up and paste the thumbs onto the foot.  Write the numbers  1-12 onto the thumbnails to notice that there are 12 inches in the foot.</a:t>
            </a:r>
            <a:endParaRPr lang="en-US" sz="1800" dirty="0"/>
          </a:p>
        </p:txBody>
      </p:sp>
      <p:pic>
        <p:nvPicPr>
          <p:cNvPr id="7170" name="Picture 2" descr="C:\Documents and Settings\Cyndi\Desktop\foot 002.jpg"/>
          <p:cNvPicPr>
            <a:picLocks noGrp="1" noChangeAspect="1" noChangeArrowheads="1"/>
          </p:cNvPicPr>
          <p:nvPr>
            <p:ph idx="1"/>
          </p:nvPr>
        </p:nvPicPr>
        <p:blipFill>
          <a:blip r:embed="rId2"/>
          <a:srcRect l="12672" t="27195" r="15131" b="44687"/>
          <a:stretch>
            <a:fillRect/>
          </a:stretch>
        </p:blipFill>
        <p:spPr bwMode="auto">
          <a:xfrm>
            <a:off x="3657600" y="4038600"/>
            <a:ext cx="5181600" cy="2057400"/>
          </a:xfrm>
          <a:prstGeom prst="rect">
            <a:avLst/>
          </a:prstGeom>
          <a:noFill/>
        </p:spPr>
      </p:pic>
      <p:pic>
        <p:nvPicPr>
          <p:cNvPr id="7171" name="Picture 3" descr="C:\Documents and Settings\Cyndi\Desktop\foot 003.jpg"/>
          <p:cNvPicPr>
            <a:picLocks noChangeAspect="1" noChangeArrowheads="1"/>
          </p:cNvPicPr>
          <p:nvPr/>
        </p:nvPicPr>
        <p:blipFill>
          <a:blip r:embed="rId3" cstate="print"/>
          <a:srcRect l="16667" t="50705" r="50980" b="40740"/>
          <a:stretch>
            <a:fillRect/>
          </a:stretch>
        </p:blipFill>
        <p:spPr bwMode="auto">
          <a:xfrm rot="16200000">
            <a:off x="3177540" y="4366260"/>
            <a:ext cx="1508760" cy="548640"/>
          </a:xfrm>
          <a:prstGeom prst="rect">
            <a:avLst/>
          </a:prstGeom>
          <a:noFill/>
        </p:spPr>
      </p:pic>
      <p:pic>
        <p:nvPicPr>
          <p:cNvPr id="7" name="Picture 3" descr="C:\Documents and Settings\Cyndi\Desktop\foot 003.jpg"/>
          <p:cNvPicPr>
            <a:picLocks noChangeAspect="1" noChangeArrowheads="1"/>
          </p:cNvPicPr>
          <p:nvPr/>
        </p:nvPicPr>
        <p:blipFill>
          <a:blip r:embed="rId3" cstate="print"/>
          <a:srcRect l="16667" t="50705" r="50980" b="40740"/>
          <a:stretch>
            <a:fillRect/>
          </a:stretch>
        </p:blipFill>
        <p:spPr bwMode="auto">
          <a:xfrm rot="16200000">
            <a:off x="3710940" y="4290060"/>
            <a:ext cx="1508760" cy="548640"/>
          </a:xfrm>
          <a:prstGeom prst="rect">
            <a:avLst/>
          </a:prstGeom>
          <a:noFill/>
        </p:spPr>
      </p:pic>
      <p:pic>
        <p:nvPicPr>
          <p:cNvPr id="8" name="Picture 3" descr="C:\Documents and Settings\Cyndi\Desktop\foot 003.jpg"/>
          <p:cNvPicPr>
            <a:picLocks noChangeAspect="1" noChangeArrowheads="1"/>
          </p:cNvPicPr>
          <p:nvPr/>
        </p:nvPicPr>
        <p:blipFill>
          <a:blip r:embed="rId3" cstate="print"/>
          <a:srcRect l="16667" t="50705" r="50980" b="40740"/>
          <a:stretch>
            <a:fillRect/>
          </a:stretch>
        </p:blipFill>
        <p:spPr bwMode="auto">
          <a:xfrm rot="16200000">
            <a:off x="4320540" y="4290060"/>
            <a:ext cx="1508760" cy="548640"/>
          </a:xfrm>
          <a:prstGeom prst="rect">
            <a:avLst/>
          </a:prstGeom>
          <a:noFill/>
        </p:spPr>
      </p:pic>
      <p:sp>
        <p:nvSpPr>
          <p:cNvPr id="9" name="Date Placeholder 8"/>
          <p:cNvSpPr>
            <a:spLocks noGrp="1"/>
          </p:cNvSpPr>
          <p:nvPr>
            <p:ph type="dt" sz="half" idx="10"/>
          </p:nvPr>
        </p:nvSpPr>
        <p:spPr/>
        <p:txBody>
          <a:bodyPr/>
          <a:lstStyle/>
          <a:p>
            <a:fld id="{2D589DCD-8A12-4D02-9215-0780754DD85E}" type="datetime1">
              <a:rPr lang="en-US" smtClean="0"/>
              <a:pPr/>
              <a:t>7/13/2011</a:t>
            </a:fld>
            <a:endParaRPr lang="en-US"/>
          </a:p>
        </p:txBody>
      </p:sp>
      <p:sp>
        <p:nvSpPr>
          <p:cNvPr id="10" name="Slide Number Placeholder 9"/>
          <p:cNvSpPr>
            <a:spLocks noGrp="1"/>
          </p:cNvSpPr>
          <p:nvPr>
            <p:ph type="sldNum" sz="quarter" idx="12"/>
          </p:nvPr>
        </p:nvSpPr>
        <p:spPr/>
        <p:txBody>
          <a:bodyPr/>
          <a:lstStyle/>
          <a:p>
            <a:fld id="{A2D04090-1A5D-4C5E-AECD-B99B683513F5}" type="slidenum">
              <a:rPr lang="en-US" smtClean="0"/>
              <a:pPr/>
              <a:t>3</a:t>
            </a:fld>
            <a:endParaRPr lang="en-US"/>
          </a:p>
        </p:txBody>
      </p:sp>
      <p:sp>
        <p:nvSpPr>
          <p:cNvPr id="11" name="Footer Placeholder 10"/>
          <p:cNvSpPr>
            <a:spLocks noGrp="1"/>
          </p:cNvSpPr>
          <p:nvPr>
            <p:ph type="ftr" sz="quarter" idx="11"/>
          </p:nvPr>
        </p:nvSpPr>
        <p:spPr/>
        <p:txBody>
          <a:bodyPr/>
          <a:lstStyle/>
          <a:p>
            <a:r>
              <a:rPr lang="en-US" smtClean="0"/>
              <a:t>Royal Books with Real Applications</a:t>
            </a:r>
            <a:endParaRPr lang="en-US"/>
          </a:p>
        </p:txBody>
      </p:sp>
      <p:pic>
        <p:nvPicPr>
          <p:cNvPr id="22529" name="Picture 1" descr="C:\Documents and Settings\Cyndi\Desktop\Is\foot 002.jpg"/>
          <p:cNvPicPr>
            <a:picLocks noChangeAspect="1" noChangeArrowheads="1"/>
          </p:cNvPicPr>
          <p:nvPr/>
        </p:nvPicPr>
        <p:blipFill>
          <a:blip r:embed="rId4" cstate="print"/>
          <a:srcRect l="11460" t="25000" r="12140" b="47222"/>
          <a:stretch>
            <a:fillRect/>
          </a:stretch>
        </p:blipFill>
        <p:spPr bwMode="auto">
          <a:xfrm>
            <a:off x="3352800" y="2362200"/>
            <a:ext cx="1524000" cy="762000"/>
          </a:xfrm>
          <a:prstGeom prst="rect">
            <a:avLst/>
          </a:prstGeom>
          <a:noFill/>
        </p:spPr>
      </p:pic>
      <p:pic>
        <p:nvPicPr>
          <p:cNvPr id="12" name="Picture 1" descr="C:\Documents and Settings\Cyndi\Desktop\Is\foot 002.jpg"/>
          <p:cNvPicPr>
            <a:picLocks noChangeAspect="1" noChangeArrowheads="1"/>
          </p:cNvPicPr>
          <p:nvPr/>
        </p:nvPicPr>
        <p:blipFill>
          <a:blip r:embed="rId4" cstate="print"/>
          <a:srcRect l="11460" t="25000" r="12140" b="47222"/>
          <a:stretch>
            <a:fillRect/>
          </a:stretch>
        </p:blipFill>
        <p:spPr bwMode="auto">
          <a:xfrm>
            <a:off x="4800600" y="2286000"/>
            <a:ext cx="1524000" cy="762000"/>
          </a:xfrm>
          <a:prstGeom prst="rect">
            <a:avLst/>
          </a:prstGeom>
          <a:noFill/>
        </p:spPr>
      </p:pic>
      <p:pic>
        <p:nvPicPr>
          <p:cNvPr id="13" name="Picture 1" descr="C:\Documents and Settings\Cyndi\Desktop\Is\foot 002.jpg"/>
          <p:cNvPicPr>
            <a:picLocks noChangeAspect="1" noChangeArrowheads="1"/>
          </p:cNvPicPr>
          <p:nvPr/>
        </p:nvPicPr>
        <p:blipFill>
          <a:blip r:embed="rId4" cstate="print"/>
          <a:srcRect l="11460" t="25000" r="12140" b="47222"/>
          <a:stretch>
            <a:fillRect/>
          </a:stretch>
        </p:blipFill>
        <p:spPr bwMode="auto">
          <a:xfrm>
            <a:off x="6248400" y="2362200"/>
            <a:ext cx="1524000" cy="762000"/>
          </a:xfrm>
          <a:prstGeom prst="rect">
            <a:avLst/>
          </a:prstGeom>
          <a:noFill/>
        </p:spPr>
      </p:pic>
      <p:sp>
        <p:nvSpPr>
          <p:cNvPr id="14" name="Rectangle 13"/>
          <p:cNvSpPr/>
          <p:nvPr/>
        </p:nvSpPr>
        <p:spPr>
          <a:xfrm>
            <a:off x="3429000" y="914400"/>
            <a:ext cx="41910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 descr="C:\Documents and Settings\Cyndi\Desktop\Is\foot 002.jpg"/>
          <p:cNvPicPr>
            <a:picLocks noChangeAspect="1" noChangeArrowheads="1"/>
          </p:cNvPicPr>
          <p:nvPr/>
        </p:nvPicPr>
        <p:blipFill>
          <a:blip r:embed="rId4" cstate="print"/>
          <a:srcRect l="11460" t="25000" r="12140" b="47222"/>
          <a:stretch>
            <a:fillRect/>
          </a:stretch>
        </p:blipFill>
        <p:spPr bwMode="auto">
          <a:xfrm rot="16482270">
            <a:off x="7376414" y="1247882"/>
            <a:ext cx="1524000" cy="762000"/>
          </a:xfrm>
          <a:prstGeom prst="rect">
            <a:avLst/>
          </a:prstGeom>
          <a:noFill/>
        </p:spPr>
      </p:pic>
    </p:spTree>
  </p:cSld>
  <p:clrMapOvr>
    <a:masterClrMapping/>
  </p:clrMapOvr>
  <p:transition>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books to make connections with for      </a:t>
            </a:r>
            <a:r>
              <a:rPr lang="en-US" u="sng" dirty="0" smtClean="0"/>
              <a:t>The King’s Foot</a:t>
            </a:r>
            <a:endParaRPr lang="en-US" u="sng" dirty="0"/>
          </a:p>
        </p:txBody>
      </p:sp>
      <p:sp>
        <p:nvSpPr>
          <p:cNvPr id="4" name="Text Placeholder 3"/>
          <p:cNvSpPr>
            <a:spLocks noGrp="1"/>
          </p:cNvSpPr>
          <p:nvPr>
            <p:ph type="body" sz="half" idx="2"/>
          </p:nvPr>
        </p:nvSpPr>
        <p:spPr/>
        <p:txBody>
          <a:bodyPr/>
          <a:lstStyle/>
          <a:p>
            <a:r>
              <a:rPr lang="en-US" sz="1600" b="1" u="sng" dirty="0" smtClean="0"/>
              <a:t>Feet Man and Mr. Tiny</a:t>
            </a:r>
          </a:p>
          <a:p>
            <a:r>
              <a:rPr lang="en-US" dirty="0" smtClean="0"/>
              <a:t>This book is a hilarious book that describes many different kinds of feet – gigantic feet, titanic feet, humungous feet , fungus feet, stubby feet, grubby feet, horny feet, and corny feet</a:t>
            </a:r>
          </a:p>
          <a:p>
            <a:endParaRPr lang="en-US" dirty="0" smtClean="0"/>
          </a:p>
          <a:p>
            <a:r>
              <a:rPr lang="en-US" i="1" dirty="0" smtClean="0"/>
              <a:t>Activity-</a:t>
            </a:r>
          </a:p>
          <a:p>
            <a:r>
              <a:rPr lang="en-US" dirty="0" smtClean="0"/>
              <a:t> Mr. Tiny could be used to describe centimeters!</a:t>
            </a:r>
          </a:p>
          <a:p>
            <a:endParaRPr lang="en-US" dirty="0" smtClean="0"/>
          </a:p>
          <a:p>
            <a:r>
              <a:rPr lang="en-US" sz="1600" b="1" u="sng" dirty="0" smtClean="0"/>
              <a:t>The Foot Book</a:t>
            </a:r>
            <a:endParaRPr lang="en-US" dirty="0" smtClean="0"/>
          </a:p>
          <a:p>
            <a:r>
              <a:rPr lang="en-US" i="1" dirty="0" smtClean="0"/>
              <a:t>Activity</a:t>
            </a:r>
            <a:r>
              <a:rPr lang="en-US" dirty="0" smtClean="0"/>
              <a:t> – </a:t>
            </a:r>
          </a:p>
          <a:p>
            <a:r>
              <a:rPr lang="en-US" dirty="0" smtClean="0"/>
              <a:t> Let the children trace their own feet and decorate them or measure with their feet patterns.</a:t>
            </a:r>
            <a:endParaRPr lang="en-US" dirty="0"/>
          </a:p>
        </p:txBody>
      </p:sp>
      <p:pic>
        <p:nvPicPr>
          <p:cNvPr id="19457" name="Picture 1" descr="C:\Documents and Settings\Cyndi\Desktop\Feetman.jpg"/>
          <p:cNvPicPr>
            <a:picLocks noGrp="1" noChangeAspect="1" noChangeArrowheads="1"/>
          </p:cNvPicPr>
          <p:nvPr>
            <p:ph idx="1"/>
          </p:nvPr>
        </p:nvPicPr>
        <p:blipFill>
          <a:blip r:embed="rId2" cstate="print"/>
          <a:srcRect/>
          <a:stretch>
            <a:fillRect/>
          </a:stretch>
        </p:blipFill>
        <p:spPr bwMode="auto">
          <a:xfrm>
            <a:off x="5867400" y="1066800"/>
            <a:ext cx="1219199" cy="1676764"/>
          </a:xfrm>
          <a:prstGeom prst="rect">
            <a:avLst/>
          </a:prstGeom>
          <a:noFill/>
        </p:spPr>
      </p:pic>
      <p:sp>
        <p:nvSpPr>
          <p:cNvPr id="5" name="Date Placeholder 4"/>
          <p:cNvSpPr>
            <a:spLocks noGrp="1"/>
          </p:cNvSpPr>
          <p:nvPr>
            <p:ph type="dt" sz="half" idx="10"/>
          </p:nvPr>
        </p:nvSpPr>
        <p:spPr/>
        <p:txBody>
          <a:bodyPr/>
          <a:lstStyle/>
          <a:p>
            <a:fld id="{7AC8F3F8-2A68-42FA-B86D-19B9AE016FD7}" type="datetime1">
              <a:rPr lang="en-US" smtClean="0"/>
              <a:pPr/>
              <a:t>7/13/2011</a:t>
            </a:fld>
            <a:endParaRPr lang="en-US"/>
          </a:p>
        </p:txBody>
      </p:sp>
      <p:sp>
        <p:nvSpPr>
          <p:cNvPr id="6" name="Slide Number Placeholder 5"/>
          <p:cNvSpPr>
            <a:spLocks noGrp="1"/>
          </p:cNvSpPr>
          <p:nvPr>
            <p:ph type="sldNum" sz="quarter" idx="12"/>
          </p:nvPr>
        </p:nvSpPr>
        <p:spPr/>
        <p:txBody>
          <a:bodyPr/>
          <a:lstStyle/>
          <a:p>
            <a:fld id="{A2D04090-1A5D-4C5E-AECD-B99B683513F5}" type="slidenum">
              <a:rPr lang="en-US" smtClean="0"/>
              <a:pPr/>
              <a:t>4</a:t>
            </a:fld>
            <a:endParaRPr lang="en-US"/>
          </a:p>
        </p:txBody>
      </p:sp>
      <p:sp>
        <p:nvSpPr>
          <p:cNvPr id="7" name="Footer Placeholder 6"/>
          <p:cNvSpPr>
            <a:spLocks noGrp="1"/>
          </p:cNvSpPr>
          <p:nvPr>
            <p:ph type="ftr" sz="quarter" idx="11"/>
          </p:nvPr>
        </p:nvSpPr>
        <p:spPr/>
        <p:txBody>
          <a:bodyPr/>
          <a:lstStyle/>
          <a:p>
            <a:r>
              <a:rPr lang="en-US" smtClean="0"/>
              <a:t>Royal Books with Real Applications</a:t>
            </a:r>
            <a:endParaRPr lang="en-US"/>
          </a:p>
        </p:txBody>
      </p:sp>
      <p:pic>
        <p:nvPicPr>
          <p:cNvPr id="21506" name="Picture 2" descr="1635_orig.jpg"/>
          <p:cNvPicPr>
            <a:picLocks noChangeAspect="1" noChangeArrowheads="1"/>
          </p:cNvPicPr>
          <p:nvPr/>
        </p:nvPicPr>
        <p:blipFill>
          <a:blip r:embed="rId3"/>
          <a:srcRect/>
          <a:stretch>
            <a:fillRect/>
          </a:stretch>
        </p:blipFill>
        <p:spPr bwMode="auto">
          <a:xfrm>
            <a:off x="6096001" y="3657600"/>
            <a:ext cx="1295400" cy="1871134"/>
          </a:xfrm>
          <a:prstGeom prst="rect">
            <a:avLst/>
          </a:prstGeom>
          <a:noFill/>
        </p:spPr>
      </p:pic>
    </p:spTree>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200" u="sng" dirty="0" smtClean="0"/>
              <a:t>Learning Objectives</a:t>
            </a:r>
            <a:r>
              <a:rPr lang="en-US" sz="1200" dirty="0" smtClean="0"/>
              <a:t/>
            </a:r>
            <a:br>
              <a:rPr lang="en-US" sz="1200" dirty="0" smtClean="0"/>
            </a:br>
            <a:r>
              <a:rPr lang="en-US" sz="1200" dirty="0" smtClean="0"/>
              <a:t>  Students will: </a:t>
            </a:r>
            <a:br>
              <a:rPr lang="en-US" sz="1200" dirty="0" smtClean="0"/>
            </a:br>
            <a:r>
              <a:rPr lang="en-US" sz="1200" dirty="0" smtClean="0"/>
              <a:t>*</a:t>
            </a:r>
            <a:r>
              <a:rPr lang="en-US" sz="1200" dirty="0"/>
              <a:t>Compare and describe features of</a:t>
            </a:r>
            <a:br>
              <a:rPr lang="en-US" sz="1200" dirty="0"/>
            </a:br>
            <a:r>
              <a:rPr lang="en-US" sz="1200" dirty="0"/>
              <a:t>the day and night </a:t>
            </a:r>
            <a:r>
              <a:rPr lang="en-US" sz="1200" dirty="0" smtClean="0"/>
              <a:t>sky</a:t>
            </a:r>
            <a:br>
              <a:rPr lang="en-US" sz="1200" dirty="0" smtClean="0"/>
            </a:br>
            <a:r>
              <a:rPr lang="en-US" sz="1200" dirty="0" smtClean="0"/>
              <a:t>*Be able to identify a connection between the direction of the shadow and location of the Sun. </a:t>
            </a:r>
            <a:endParaRPr lang="en-US" sz="1200" dirty="0"/>
          </a:p>
        </p:txBody>
      </p:sp>
      <p:sp>
        <p:nvSpPr>
          <p:cNvPr id="4" name="Text Placeholder 3"/>
          <p:cNvSpPr>
            <a:spLocks noGrp="1"/>
          </p:cNvSpPr>
          <p:nvPr>
            <p:ph type="body" sz="half" idx="2"/>
          </p:nvPr>
        </p:nvSpPr>
        <p:spPr/>
        <p:txBody>
          <a:bodyPr>
            <a:normAutofit/>
          </a:bodyPr>
          <a:lstStyle/>
          <a:p>
            <a:r>
              <a:rPr lang="en-US" b="1" i="1" u="sng" dirty="0" smtClean="0"/>
              <a:t>Story Summary</a:t>
            </a:r>
            <a:endParaRPr lang="en-US" b="1" u="sng" dirty="0" smtClean="0"/>
          </a:p>
          <a:p>
            <a:r>
              <a:rPr lang="en-US" dirty="0" smtClean="0"/>
              <a:t>The prince is afraid of his own shadow.</a:t>
            </a:r>
          </a:p>
          <a:p>
            <a:r>
              <a:rPr lang="en-US" b="1" dirty="0" smtClean="0"/>
              <a:t>Materials</a:t>
            </a:r>
          </a:p>
          <a:p>
            <a:r>
              <a:rPr lang="en-US" b="1" dirty="0" smtClean="0"/>
              <a:t>-flashlight</a:t>
            </a:r>
          </a:p>
          <a:p>
            <a:r>
              <a:rPr lang="en-US" b="1" dirty="0" smtClean="0"/>
              <a:t>-ruler</a:t>
            </a:r>
          </a:p>
          <a:p>
            <a:r>
              <a:rPr lang="en-US" b="1" dirty="0" smtClean="0"/>
              <a:t>-chalk</a:t>
            </a:r>
          </a:p>
          <a:p>
            <a:endParaRPr lang="en-US" b="1" dirty="0" smtClean="0"/>
          </a:p>
          <a:p>
            <a:r>
              <a:rPr lang="en-US" b="1" u="sng" dirty="0" smtClean="0"/>
              <a:t>Procedure</a:t>
            </a:r>
          </a:p>
          <a:p>
            <a:r>
              <a:rPr lang="en-US" dirty="0" smtClean="0"/>
              <a:t>Read the story and reflect on the shapes of the prince’s shadow.</a:t>
            </a:r>
          </a:p>
          <a:p>
            <a:r>
              <a:rPr lang="en-US" dirty="0" smtClean="0"/>
              <a:t>Go out in the morning and draw a box with chalk  where a partner stands. Then,  trace  the partner’s shadow and write the name in the box. Then go back in the afternoon and have the kids stand in exactly the same place they were that morning. Notice what has happened to the shadow.</a:t>
            </a:r>
            <a:endParaRPr lang="en-US" dirty="0"/>
          </a:p>
        </p:txBody>
      </p:sp>
      <p:pic>
        <p:nvPicPr>
          <p:cNvPr id="1026" name="Picture 2" descr="C:\Documents and Settings\Cyndi\Desktop\King's Shadow.jpg"/>
          <p:cNvPicPr>
            <a:picLocks noGrp="1" noChangeAspect="1" noChangeArrowheads="1"/>
          </p:cNvPicPr>
          <p:nvPr>
            <p:ph idx="1"/>
          </p:nvPr>
        </p:nvPicPr>
        <p:blipFill>
          <a:blip r:embed="rId2" cstate="print"/>
          <a:srcRect r="8210"/>
          <a:stretch>
            <a:fillRect/>
          </a:stretch>
        </p:blipFill>
        <p:spPr bwMode="auto">
          <a:xfrm>
            <a:off x="4800600" y="1447800"/>
            <a:ext cx="1752600" cy="2206237"/>
          </a:xfrm>
          <a:prstGeom prst="rect">
            <a:avLst/>
          </a:prstGeom>
          <a:noFill/>
        </p:spPr>
      </p:pic>
      <p:sp>
        <p:nvSpPr>
          <p:cNvPr id="5" name="Date Placeholder 4"/>
          <p:cNvSpPr>
            <a:spLocks noGrp="1"/>
          </p:cNvSpPr>
          <p:nvPr>
            <p:ph type="dt" sz="half" idx="10"/>
          </p:nvPr>
        </p:nvSpPr>
        <p:spPr/>
        <p:txBody>
          <a:bodyPr/>
          <a:lstStyle/>
          <a:p>
            <a:fld id="{BC9DB910-5469-4540-B855-FB2036BC6A04}" type="datetime1">
              <a:rPr lang="en-US" smtClean="0"/>
              <a:pPr/>
              <a:t>7/13/2011</a:t>
            </a:fld>
            <a:endParaRPr lang="en-US"/>
          </a:p>
        </p:txBody>
      </p:sp>
      <p:sp>
        <p:nvSpPr>
          <p:cNvPr id="6" name="Slide Number Placeholder 5"/>
          <p:cNvSpPr>
            <a:spLocks noGrp="1"/>
          </p:cNvSpPr>
          <p:nvPr>
            <p:ph type="sldNum" sz="quarter" idx="12"/>
          </p:nvPr>
        </p:nvSpPr>
        <p:spPr/>
        <p:txBody>
          <a:bodyPr/>
          <a:lstStyle/>
          <a:p>
            <a:fld id="{A2D04090-1A5D-4C5E-AECD-B99B683513F5}" type="slidenum">
              <a:rPr lang="en-US" smtClean="0"/>
              <a:pPr/>
              <a:t>5</a:t>
            </a:fld>
            <a:endParaRPr lang="en-US"/>
          </a:p>
        </p:txBody>
      </p:sp>
      <p:sp>
        <p:nvSpPr>
          <p:cNvPr id="7" name="Footer Placeholder 6"/>
          <p:cNvSpPr>
            <a:spLocks noGrp="1"/>
          </p:cNvSpPr>
          <p:nvPr>
            <p:ph type="ftr" sz="quarter" idx="11"/>
          </p:nvPr>
        </p:nvSpPr>
        <p:spPr/>
        <p:txBody>
          <a:bodyPr/>
          <a:lstStyle/>
          <a:p>
            <a:r>
              <a:rPr lang="en-US" smtClean="0"/>
              <a:t>Royal Books with Real Applications</a:t>
            </a:r>
            <a:endParaRPr lang="en-US"/>
          </a:p>
        </p:txBody>
      </p:sp>
    </p:spTree>
  </p:cSld>
  <p:clrMapOvr>
    <a:masterClrMapping/>
  </p:clrMapOvr>
  <p:transition>
    <p:pull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 for:</a:t>
            </a:r>
            <a:br>
              <a:rPr lang="en-US" dirty="0" smtClean="0"/>
            </a:br>
            <a:r>
              <a:rPr lang="en-US" dirty="0" smtClean="0"/>
              <a:t/>
            </a:r>
            <a:br>
              <a:rPr lang="en-US" dirty="0" smtClean="0"/>
            </a:br>
            <a:r>
              <a:rPr lang="en-US" dirty="0" smtClean="0"/>
              <a:t>The King’s Shadow</a:t>
            </a:r>
            <a:br>
              <a:rPr lang="en-US" dirty="0" smtClean="0"/>
            </a:br>
            <a:endParaRPr lang="en-US" dirty="0"/>
          </a:p>
        </p:txBody>
      </p:sp>
      <p:sp>
        <p:nvSpPr>
          <p:cNvPr id="4" name="Text Placeholder 3"/>
          <p:cNvSpPr>
            <a:spLocks noGrp="1"/>
          </p:cNvSpPr>
          <p:nvPr>
            <p:ph type="body" sz="half" idx="2"/>
          </p:nvPr>
        </p:nvSpPr>
        <p:spPr/>
        <p:txBody>
          <a:bodyPr/>
          <a:lstStyle/>
          <a:p>
            <a:r>
              <a:rPr lang="en-US" dirty="0" smtClean="0"/>
              <a:t>Have a partner use chalk to draw another student’s shadow at different times of the day.  Write the time on the shadow. Record  the times on the sheet.  Circle or  measure the length of the shadow. </a:t>
            </a:r>
            <a:endParaRPr lang="en-US" dirty="0"/>
          </a:p>
        </p:txBody>
      </p:sp>
      <p:pic>
        <p:nvPicPr>
          <p:cNvPr id="9218" name="Picture 2" descr="C:\Documents and Settings\Cyndi\Desktop\shadow.jpg"/>
          <p:cNvPicPr>
            <a:picLocks noGrp="1" noChangeAspect="1" noChangeArrowheads="1"/>
          </p:cNvPicPr>
          <p:nvPr>
            <p:ph idx="1"/>
          </p:nvPr>
        </p:nvPicPr>
        <p:blipFill>
          <a:blip r:embed="rId2" cstate="print"/>
          <a:srcRect/>
          <a:stretch>
            <a:fillRect/>
          </a:stretch>
        </p:blipFill>
        <p:spPr bwMode="auto">
          <a:xfrm>
            <a:off x="4002975" y="273050"/>
            <a:ext cx="4255899" cy="5853113"/>
          </a:xfrm>
          <a:prstGeom prst="rect">
            <a:avLst/>
          </a:prstGeom>
          <a:noFill/>
        </p:spPr>
      </p:pic>
      <p:sp>
        <p:nvSpPr>
          <p:cNvPr id="5" name="Date Placeholder 4"/>
          <p:cNvSpPr>
            <a:spLocks noGrp="1"/>
          </p:cNvSpPr>
          <p:nvPr>
            <p:ph type="dt" sz="half" idx="10"/>
          </p:nvPr>
        </p:nvSpPr>
        <p:spPr/>
        <p:txBody>
          <a:bodyPr/>
          <a:lstStyle/>
          <a:p>
            <a:fld id="{E9C9A10B-4261-46A1-ABF0-ABC90A31A196}" type="datetime1">
              <a:rPr lang="en-US" smtClean="0"/>
              <a:pPr/>
              <a:t>7/13/2011</a:t>
            </a:fld>
            <a:endParaRPr lang="en-US"/>
          </a:p>
        </p:txBody>
      </p:sp>
      <p:sp>
        <p:nvSpPr>
          <p:cNvPr id="6" name="Slide Number Placeholder 5"/>
          <p:cNvSpPr>
            <a:spLocks noGrp="1"/>
          </p:cNvSpPr>
          <p:nvPr>
            <p:ph type="sldNum" sz="quarter" idx="12"/>
          </p:nvPr>
        </p:nvSpPr>
        <p:spPr/>
        <p:txBody>
          <a:bodyPr/>
          <a:lstStyle/>
          <a:p>
            <a:fld id="{A2D04090-1A5D-4C5E-AECD-B99B683513F5}" type="slidenum">
              <a:rPr lang="en-US" smtClean="0"/>
              <a:pPr/>
              <a:t>6</a:t>
            </a:fld>
            <a:endParaRPr lang="en-US"/>
          </a:p>
        </p:txBody>
      </p:sp>
      <p:sp>
        <p:nvSpPr>
          <p:cNvPr id="7" name="Footer Placeholder 6"/>
          <p:cNvSpPr>
            <a:spLocks noGrp="1"/>
          </p:cNvSpPr>
          <p:nvPr>
            <p:ph type="ftr" sz="quarter" idx="11"/>
          </p:nvPr>
        </p:nvSpPr>
        <p:spPr/>
        <p:txBody>
          <a:bodyPr/>
          <a:lstStyle/>
          <a:p>
            <a:r>
              <a:rPr lang="en-US" smtClean="0"/>
              <a:t>Royal Books with Real Applications</a:t>
            </a:r>
            <a:endParaRPr lang="en-US"/>
          </a:p>
        </p:txBody>
      </p:sp>
    </p:spTree>
  </p:cSld>
  <p:clrMapOvr>
    <a:masterClrMapping/>
  </p:clrMapOvr>
  <p:transition>
    <p:strip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books to use with</a:t>
            </a:r>
            <a:br>
              <a:rPr lang="en-US" dirty="0" smtClean="0"/>
            </a:br>
            <a:r>
              <a:rPr lang="en-US" dirty="0" smtClean="0"/>
              <a:t/>
            </a:r>
            <a:br>
              <a:rPr lang="en-US" dirty="0" smtClean="0"/>
            </a:br>
            <a:r>
              <a:rPr lang="en-US" u="sng" dirty="0" smtClean="0"/>
              <a:t>The King’s Shadow</a:t>
            </a:r>
            <a:endParaRPr lang="en-US" dirty="0"/>
          </a:p>
        </p:txBody>
      </p:sp>
      <p:sp>
        <p:nvSpPr>
          <p:cNvPr id="4" name="Text Placeholder 3"/>
          <p:cNvSpPr>
            <a:spLocks noGrp="1"/>
          </p:cNvSpPr>
          <p:nvPr>
            <p:ph type="body" sz="half" idx="2"/>
          </p:nvPr>
        </p:nvSpPr>
        <p:spPr/>
        <p:txBody>
          <a:bodyPr>
            <a:normAutofit/>
          </a:bodyPr>
          <a:lstStyle/>
          <a:p>
            <a:r>
              <a:rPr lang="en-US" sz="1600" b="1" i="1" dirty="0" smtClean="0"/>
              <a:t>Me and My Shadow  </a:t>
            </a:r>
            <a:r>
              <a:rPr lang="en-US" sz="1600" dirty="0" smtClean="0"/>
              <a:t>is a non-fiction book that provides a hands-on approach to investigate shadow principles indoors and outdoors.</a:t>
            </a:r>
          </a:p>
          <a:p>
            <a:endParaRPr lang="en-US" sz="1600" b="1" i="1" dirty="0" smtClean="0"/>
          </a:p>
          <a:p>
            <a:r>
              <a:rPr lang="en-US" sz="1600" b="1" i="1" dirty="0" smtClean="0"/>
              <a:t>Small Sister </a:t>
            </a:r>
            <a:r>
              <a:rPr lang="en-US" sz="1600" dirty="0" smtClean="0"/>
              <a:t>is a fiction book.  Small feels as if she’ll never step out of her sister’s shadow.  </a:t>
            </a:r>
            <a:endParaRPr lang="en-US" sz="1600" b="1" i="1" dirty="0"/>
          </a:p>
        </p:txBody>
      </p:sp>
      <p:pic>
        <p:nvPicPr>
          <p:cNvPr id="36866" name="Picture 2" descr="C:\Documents and Settings\Cyndi\Desktop\MyShadow.jpg"/>
          <p:cNvPicPr>
            <a:picLocks noGrp="1" noChangeAspect="1" noChangeArrowheads="1"/>
          </p:cNvPicPr>
          <p:nvPr>
            <p:ph idx="1"/>
          </p:nvPr>
        </p:nvPicPr>
        <p:blipFill>
          <a:blip r:embed="rId2" cstate="print"/>
          <a:srcRect r="688" b="35666"/>
          <a:stretch>
            <a:fillRect/>
          </a:stretch>
        </p:blipFill>
        <p:spPr bwMode="auto">
          <a:xfrm>
            <a:off x="4002977" y="273050"/>
            <a:ext cx="1660716" cy="1479550"/>
          </a:xfrm>
          <a:prstGeom prst="rect">
            <a:avLst/>
          </a:prstGeom>
          <a:noFill/>
        </p:spPr>
      </p:pic>
      <p:pic>
        <p:nvPicPr>
          <p:cNvPr id="36867" name="Picture 3" descr="C:\Documents and Settings\Cyndi\Desktop\Small Sister.jpg"/>
          <p:cNvPicPr>
            <a:picLocks noChangeAspect="1" noChangeArrowheads="1"/>
          </p:cNvPicPr>
          <p:nvPr/>
        </p:nvPicPr>
        <p:blipFill>
          <a:blip r:embed="rId3" cstate="print"/>
          <a:srcRect r="618" b="7407"/>
          <a:stretch>
            <a:fillRect/>
          </a:stretch>
        </p:blipFill>
        <p:spPr bwMode="auto">
          <a:xfrm>
            <a:off x="6324600" y="3276600"/>
            <a:ext cx="1546302" cy="1981200"/>
          </a:xfrm>
          <a:prstGeom prst="rect">
            <a:avLst/>
          </a:prstGeom>
          <a:noFill/>
        </p:spPr>
      </p:pic>
      <p:sp>
        <p:nvSpPr>
          <p:cNvPr id="6" name="Date Placeholder 5"/>
          <p:cNvSpPr>
            <a:spLocks noGrp="1"/>
          </p:cNvSpPr>
          <p:nvPr>
            <p:ph type="dt" sz="half" idx="10"/>
          </p:nvPr>
        </p:nvSpPr>
        <p:spPr/>
        <p:txBody>
          <a:bodyPr/>
          <a:lstStyle/>
          <a:p>
            <a:fld id="{33CC0DC7-7F30-41F4-876F-ADE7A7E46380}" type="datetime1">
              <a:rPr lang="en-US" smtClean="0"/>
              <a:pPr/>
              <a:t>7/13/2011</a:t>
            </a:fld>
            <a:endParaRPr lang="en-US"/>
          </a:p>
        </p:txBody>
      </p:sp>
      <p:sp>
        <p:nvSpPr>
          <p:cNvPr id="7" name="Slide Number Placeholder 6"/>
          <p:cNvSpPr>
            <a:spLocks noGrp="1"/>
          </p:cNvSpPr>
          <p:nvPr>
            <p:ph type="sldNum" sz="quarter" idx="12"/>
          </p:nvPr>
        </p:nvSpPr>
        <p:spPr/>
        <p:txBody>
          <a:bodyPr/>
          <a:lstStyle/>
          <a:p>
            <a:fld id="{A2D04090-1A5D-4C5E-AECD-B99B683513F5}" type="slidenum">
              <a:rPr lang="en-US" smtClean="0"/>
              <a:pPr/>
              <a:t>7</a:t>
            </a:fld>
            <a:endParaRPr lang="en-US"/>
          </a:p>
        </p:txBody>
      </p:sp>
      <p:sp>
        <p:nvSpPr>
          <p:cNvPr id="8" name="Footer Placeholder 7"/>
          <p:cNvSpPr>
            <a:spLocks noGrp="1"/>
          </p:cNvSpPr>
          <p:nvPr>
            <p:ph type="ftr" sz="quarter" idx="11"/>
          </p:nvPr>
        </p:nvSpPr>
        <p:spPr/>
        <p:txBody>
          <a:bodyPr/>
          <a:lstStyle/>
          <a:p>
            <a:r>
              <a:rPr lang="en-US" smtClean="0"/>
              <a:t>Royal Books with Real Applications</a:t>
            </a:r>
            <a:endParaRPr lang="en-US"/>
          </a:p>
        </p:txBody>
      </p:sp>
    </p:spTree>
  </p:cSld>
  <p:clrMapOvr>
    <a:masterClrMapping/>
  </p:clrMapOvr>
  <p:transition>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3389313" cy="1524000"/>
          </a:xfrm>
        </p:spPr>
        <p:txBody>
          <a:bodyPr>
            <a:normAutofit fontScale="90000"/>
          </a:bodyPr>
          <a:lstStyle/>
          <a:p>
            <a:r>
              <a:rPr lang="en-US" sz="1100" dirty="0" smtClean="0"/>
              <a:t/>
            </a:r>
            <a:br>
              <a:rPr lang="en-US" sz="1100" dirty="0" smtClean="0"/>
            </a:br>
            <a:r>
              <a:rPr lang="en-US" sz="1100" dirty="0" smtClean="0"/>
              <a:t/>
            </a:r>
            <a:br>
              <a:rPr lang="en-US" sz="1100" dirty="0" smtClean="0"/>
            </a:br>
            <a:r>
              <a:rPr lang="en-US" sz="1200" dirty="0" smtClean="0"/>
              <a:t/>
            </a:r>
            <a:br>
              <a:rPr lang="en-US" sz="1200" dirty="0" smtClean="0"/>
            </a:br>
            <a:r>
              <a:rPr lang="en-US" sz="1200" dirty="0" smtClean="0"/>
              <a:t>Learning Objectives</a:t>
            </a:r>
            <a:br>
              <a:rPr lang="en-US" sz="1200" dirty="0" smtClean="0"/>
            </a:br>
            <a:r>
              <a:rPr lang="en-US" sz="1200" dirty="0" smtClean="0"/>
              <a:t>  Students will: </a:t>
            </a:r>
            <a:br>
              <a:rPr lang="en-US" sz="1200" dirty="0" smtClean="0"/>
            </a:br>
            <a:r>
              <a:rPr lang="en-US" sz="1200" dirty="0" smtClean="0"/>
              <a:t>-Use records and graphs of</a:t>
            </a:r>
            <a:br>
              <a:rPr lang="en-US" sz="1200" dirty="0" smtClean="0"/>
            </a:br>
            <a:r>
              <a:rPr lang="en-US" sz="1200" dirty="0" smtClean="0"/>
              <a:t>seasonal temperature changes  </a:t>
            </a:r>
            <a:br>
              <a:rPr lang="en-US" sz="1200" dirty="0" smtClean="0"/>
            </a:br>
            <a:r>
              <a:rPr lang="en-US" sz="1200" dirty="0" smtClean="0"/>
              <a:t>-Students will learn how to read from an actual thermometer.</a:t>
            </a:r>
            <a:br>
              <a:rPr lang="en-US" sz="1200" dirty="0" smtClean="0"/>
            </a:br>
            <a:r>
              <a:rPr lang="en-US" sz="1200" dirty="0" smtClean="0"/>
              <a:t> -Students will color the paper thermometer to a  temperature </a:t>
            </a:r>
            <a:endParaRPr lang="en-US" sz="1200" dirty="0"/>
          </a:p>
        </p:txBody>
      </p:sp>
      <p:sp>
        <p:nvSpPr>
          <p:cNvPr id="4" name="Text Placeholder 3"/>
          <p:cNvSpPr>
            <a:spLocks noGrp="1"/>
          </p:cNvSpPr>
          <p:nvPr>
            <p:ph type="body" sz="half" idx="2"/>
          </p:nvPr>
        </p:nvSpPr>
        <p:spPr>
          <a:xfrm>
            <a:off x="457200" y="1600200"/>
            <a:ext cx="3008313" cy="4953000"/>
          </a:xfrm>
        </p:spPr>
        <p:txBody>
          <a:bodyPr>
            <a:normAutofit/>
          </a:bodyPr>
          <a:lstStyle/>
          <a:p>
            <a:r>
              <a:rPr lang="en-US" b="1" i="1" dirty="0" smtClean="0"/>
              <a:t>Story Summary</a:t>
            </a:r>
          </a:p>
          <a:p>
            <a:r>
              <a:rPr lang="en-US" dirty="0" smtClean="0"/>
              <a:t>Cinder is a popular dragon with one small problem. Instead of fire, Cinder breathes bubbles. While the King searches for a fire-breathing dragon for his palace, Cinder is sidelined. But, can the bubble-blowing dragon save the day?</a:t>
            </a:r>
            <a:endParaRPr lang="en-US" b="1" dirty="0" smtClean="0"/>
          </a:p>
          <a:p>
            <a:r>
              <a:rPr lang="en-US" b="1" dirty="0" smtClean="0"/>
              <a:t>Materials</a:t>
            </a:r>
          </a:p>
          <a:p>
            <a:r>
              <a:rPr lang="en-US" dirty="0" smtClean="0"/>
              <a:t>-worksheets  of dragons</a:t>
            </a:r>
          </a:p>
          <a:p>
            <a:r>
              <a:rPr lang="en-US" dirty="0" smtClean="0"/>
              <a:t>(Ice, room temperature, fire  dragons)</a:t>
            </a:r>
          </a:p>
          <a:p>
            <a:r>
              <a:rPr lang="en-US" dirty="0" smtClean="0"/>
              <a:t>-cup of ice, water, hot water</a:t>
            </a:r>
          </a:p>
          <a:p>
            <a:r>
              <a:rPr lang="en-US" dirty="0" smtClean="0"/>
              <a:t>-thermometers</a:t>
            </a:r>
          </a:p>
          <a:p>
            <a:r>
              <a:rPr lang="en-US" dirty="0" smtClean="0"/>
              <a:t>-red crayons</a:t>
            </a:r>
          </a:p>
          <a:p>
            <a:r>
              <a:rPr lang="en-US" b="1" dirty="0" smtClean="0"/>
              <a:t>Procedure</a:t>
            </a:r>
          </a:p>
          <a:p>
            <a:r>
              <a:rPr lang="en-US" dirty="0" smtClean="0"/>
              <a:t>Read the story.  Discuss  temperature.</a:t>
            </a:r>
          </a:p>
          <a:p>
            <a:r>
              <a:rPr lang="en-US" dirty="0" smtClean="0"/>
              <a:t>Use a thermometer to measure the ice,  room temperature water, and hot water.  Allow students to color the thermometers on the worksheets.</a:t>
            </a:r>
          </a:p>
          <a:p>
            <a:endParaRPr lang="en-US" b="1" dirty="0" smtClean="0"/>
          </a:p>
        </p:txBody>
      </p:sp>
      <p:pic>
        <p:nvPicPr>
          <p:cNvPr id="2050" name="Picture 2" descr="C:\Documents and Settings\Cyndi\Desktop\Cinder.jpg"/>
          <p:cNvPicPr>
            <a:picLocks noGrp="1" noChangeAspect="1" noChangeArrowheads="1"/>
          </p:cNvPicPr>
          <p:nvPr>
            <p:ph idx="1"/>
          </p:nvPr>
        </p:nvPicPr>
        <p:blipFill>
          <a:blip r:embed="rId2" cstate="print"/>
          <a:srcRect b="17031"/>
          <a:stretch>
            <a:fillRect/>
          </a:stretch>
        </p:blipFill>
        <p:spPr bwMode="auto">
          <a:xfrm rot="16200000">
            <a:off x="4819155" y="1581645"/>
            <a:ext cx="2862453" cy="2289962"/>
          </a:xfrm>
          <a:prstGeom prst="rect">
            <a:avLst/>
          </a:prstGeom>
          <a:noFill/>
        </p:spPr>
      </p:pic>
      <p:sp>
        <p:nvSpPr>
          <p:cNvPr id="5" name="Date Placeholder 4"/>
          <p:cNvSpPr>
            <a:spLocks noGrp="1"/>
          </p:cNvSpPr>
          <p:nvPr>
            <p:ph type="dt" sz="half" idx="10"/>
          </p:nvPr>
        </p:nvSpPr>
        <p:spPr/>
        <p:txBody>
          <a:bodyPr/>
          <a:lstStyle/>
          <a:p>
            <a:fld id="{F8814D40-8339-474A-85B2-88430660E796}" type="datetime1">
              <a:rPr lang="en-US" smtClean="0"/>
              <a:pPr/>
              <a:t>7/13/2011</a:t>
            </a:fld>
            <a:endParaRPr lang="en-US"/>
          </a:p>
        </p:txBody>
      </p:sp>
      <p:sp>
        <p:nvSpPr>
          <p:cNvPr id="6" name="Slide Number Placeholder 5"/>
          <p:cNvSpPr>
            <a:spLocks noGrp="1"/>
          </p:cNvSpPr>
          <p:nvPr>
            <p:ph type="sldNum" sz="quarter" idx="12"/>
          </p:nvPr>
        </p:nvSpPr>
        <p:spPr/>
        <p:txBody>
          <a:bodyPr/>
          <a:lstStyle/>
          <a:p>
            <a:fld id="{A2D04090-1A5D-4C5E-AECD-B99B683513F5}" type="slidenum">
              <a:rPr lang="en-US" smtClean="0"/>
              <a:pPr/>
              <a:t>8</a:t>
            </a:fld>
            <a:endParaRPr lang="en-US"/>
          </a:p>
        </p:txBody>
      </p:sp>
      <p:sp>
        <p:nvSpPr>
          <p:cNvPr id="7" name="Footer Placeholder 6"/>
          <p:cNvSpPr>
            <a:spLocks noGrp="1"/>
          </p:cNvSpPr>
          <p:nvPr>
            <p:ph type="ftr" sz="quarter" idx="11"/>
          </p:nvPr>
        </p:nvSpPr>
        <p:spPr/>
        <p:txBody>
          <a:bodyPr/>
          <a:lstStyle/>
          <a:p>
            <a:r>
              <a:rPr lang="en-US" smtClean="0"/>
              <a:t>Royal Books with Real Applications</a:t>
            </a:r>
            <a:endParaRPr lang="en-US"/>
          </a:p>
        </p:txBody>
      </p:sp>
    </p:spTree>
  </p:cSld>
  <p:clrMapOvr>
    <a:masterClrMapping/>
  </p:clrMapOvr>
  <p:transition>
    <p:pull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 for:</a:t>
            </a:r>
            <a:br>
              <a:rPr lang="en-US" dirty="0" smtClean="0"/>
            </a:br>
            <a:r>
              <a:rPr lang="en-US" dirty="0" smtClean="0"/>
              <a:t/>
            </a:r>
            <a:br>
              <a:rPr lang="en-US" dirty="0" smtClean="0"/>
            </a:br>
            <a:r>
              <a:rPr lang="en-US" dirty="0" smtClean="0"/>
              <a:t>Cinder the Bubble-Blowing Dragon</a:t>
            </a:r>
            <a:endParaRPr lang="en-US" dirty="0"/>
          </a:p>
        </p:txBody>
      </p:sp>
      <p:sp>
        <p:nvSpPr>
          <p:cNvPr id="4" name="Text Placeholder 3"/>
          <p:cNvSpPr>
            <a:spLocks noGrp="1"/>
          </p:cNvSpPr>
          <p:nvPr>
            <p:ph type="body" sz="half" idx="2"/>
          </p:nvPr>
        </p:nvSpPr>
        <p:spPr/>
        <p:txBody>
          <a:bodyPr>
            <a:normAutofit/>
          </a:bodyPr>
          <a:lstStyle/>
          <a:p>
            <a:r>
              <a:rPr lang="en-US" sz="1800" dirty="0" smtClean="0"/>
              <a:t>Color the thermometer the correct temperature. </a:t>
            </a:r>
            <a:endParaRPr lang="en-US" sz="1800" dirty="0"/>
          </a:p>
        </p:txBody>
      </p:sp>
      <p:pic>
        <p:nvPicPr>
          <p:cNvPr id="8194" name="Picture 2" descr="C:\Documents and Settings\Cyndi\Desktop\icedragon.jpg"/>
          <p:cNvPicPr>
            <a:picLocks noGrp="1" noChangeAspect="1" noChangeArrowheads="1"/>
          </p:cNvPicPr>
          <p:nvPr>
            <p:ph idx="1"/>
          </p:nvPr>
        </p:nvPicPr>
        <p:blipFill>
          <a:blip r:embed="rId2" cstate="print"/>
          <a:srcRect r="1321" b="10609"/>
          <a:stretch>
            <a:fillRect/>
          </a:stretch>
        </p:blipFill>
        <p:spPr bwMode="auto">
          <a:xfrm>
            <a:off x="3581400" y="228600"/>
            <a:ext cx="2422049" cy="3017520"/>
          </a:xfrm>
          <a:prstGeom prst="rect">
            <a:avLst/>
          </a:prstGeom>
          <a:noFill/>
        </p:spPr>
      </p:pic>
      <p:pic>
        <p:nvPicPr>
          <p:cNvPr id="8195" name="Picture 3" descr="C:\Documents and Settings\Cyndi\Desktop\bubbledragon.jpg"/>
          <p:cNvPicPr>
            <a:picLocks noChangeAspect="1" noChangeArrowheads="1"/>
          </p:cNvPicPr>
          <p:nvPr/>
        </p:nvPicPr>
        <p:blipFill>
          <a:blip r:embed="rId3" cstate="print"/>
          <a:srcRect r="-2211" b="9910"/>
          <a:stretch>
            <a:fillRect/>
          </a:stretch>
        </p:blipFill>
        <p:spPr bwMode="auto">
          <a:xfrm>
            <a:off x="6324600" y="304800"/>
            <a:ext cx="2489452" cy="3017520"/>
          </a:xfrm>
          <a:prstGeom prst="rect">
            <a:avLst/>
          </a:prstGeom>
          <a:noFill/>
        </p:spPr>
      </p:pic>
      <p:pic>
        <p:nvPicPr>
          <p:cNvPr id="8196" name="Picture 4" descr="C:\Documents and Settings\Cyndi\Desktop\firedragon.jpg"/>
          <p:cNvPicPr>
            <a:picLocks noChangeAspect="1" noChangeArrowheads="1"/>
          </p:cNvPicPr>
          <p:nvPr/>
        </p:nvPicPr>
        <p:blipFill>
          <a:blip r:embed="rId4" cstate="print"/>
          <a:srcRect r="2763" b="11616"/>
          <a:stretch>
            <a:fillRect/>
          </a:stretch>
        </p:blipFill>
        <p:spPr bwMode="auto">
          <a:xfrm>
            <a:off x="5105400" y="3657600"/>
            <a:ext cx="2133600" cy="2667000"/>
          </a:xfrm>
          <a:prstGeom prst="rect">
            <a:avLst/>
          </a:prstGeom>
          <a:noFill/>
        </p:spPr>
      </p:pic>
      <p:sp>
        <p:nvSpPr>
          <p:cNvPr id="7" name="Date Placeholder 6"/>
          <p:cNvSpPr>
            <a:spLocks noGrp="1"/>
          </p:cNvSpPr>
          <p:nvPr>
            <p:ph type="dt" sz="half" idx="10"/>
          </p:nvPr>
        </p:nvSpPr>
        <p:spPr/>
        <p:txBody>
          <a:bodyPr/>
          <a:lstStyle/>
          <a:p>
            <a:fld id="{39E9E307-05D0-4FAC-80B1-4440EE9E1C3C}" type="datetime1">
              <a:rPr lang="en-US" smtClean="0"/>
              <a:pPr/>
              <a:t>7/13/2011</a:t>
            </a:fld>
            <a:endParaRPr lang="en-US"/>
          </a:p>
        </p:txBody>
      </p:sp>
      <p:sp>
        <p:nvSpPr>
          <p:cNvPr id="8" name="Slide Number Placeholder 7"/>
          <p:cNvSpPr>
            <a:spLocks noGrp="1"/>
          </p:cNvSpPr>
          <p:nvPr>
            <p:ph type="sldNum" sz="quarter" idx="12"/>
          </p:nvPr>
        </p:nvSpPr>
        <p:spPr/>
        <p:txBody>
          <a:bodyPr/>
          <a:lstStyle/>
          <a:p>
            <a:fld id="{A2D04090-1A5D-4C5E-AECD-B99B683513F5}" type="slidenum">
              <a:rPr lang="en-US" smtClean="0"/>
              <a:pPr/>
              <a:t>9</a:t>
            </a:fld>
            <a:endParaRPr lang="en-US"/>
          </a:p>
        </p:txBody>
      </p:sp>
      <p:sp>
        <p:nvSpPr>
          <p:cNvPr id="9" name="Footer Placeholder 8"/>
          <p:cNvSpPr>
            <a:spLocks noGrp="1"/>
          </p:cNvSpPr>
          <p:nvPr>
            <p:ph type="ftr" sz="quarter" idx="11"/>
          </p:nvPr>
        </p:nvSpPr>
        <p:spPr/>
        <p:txBody>
          <a:bodyPr/>
          <a:lstStyle/>
          <a:p>
            <a:r>
              <a:rPr lang="en-US" smtClean="0"/>
              <a:t>Royal Books with Real Applications</a:t>
            </a:r>
            <a:endParaRPr lang="en-US"/>
          </a:p>
        </p:txBody>
      </p:sp>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749</TotalTime>
  <Words>1259</Words>
  <Application>Microsoft Office PowerPoint</Application>
  <PresentationFormat>On-screen Show (4:3)</PresentationFormat>
  <Paragraphs>156</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Acrobat Document</vt:lpstr>
      <vt:lpstr>Royal Books With Regal Applications</vt:lpstr>
      <vt:lpstr>Learning Objectives   Students will:  *create non-standard units  *explore the need for a standard unit of measure</vt:lpstr>
      <vt:lpstr>Activity for:  The King’s Foot</vt:lpstr>
      <vt:lpstr>Other books to make connections with for      The King’s Foot</vt:lpstr>
      <vt:lpstr>Learning Objectives   Students will:  *Compare and describe features of the day and night sky *Be able to identify a connection between the direction of the shadow and location of the Sun. </vt:lpstr>
      <vt:lpstr>Activity for:  The King’s Shadow </vt:lpstr>
      <vt:lpstr>Other books to use with  The King’s Shadow</vt:lpstr>
      <vt:lpstr>   Learning Objectives   Students will:  -Use records and graphs of seasonal temperature changes   -Students will learn how to read from an actual thermometer.  -Students will color the paper thermometer to a  temperature </vt:lpstr>
      <vt:lpstr>Activity for:  Cinder the Bubble-Blowing Dragon</vt:lpstr>
      <vt:lpstr>Learning Objectives   Students will:  *be able to distinguish between odd and even numbers</vt:lpstr>
      <vt:lpstr>Activity for: One-Eye! Two-Eyes! Three-Eyes!</vt:lpstr>
      <vt:lpstr>Other books to use with  One-Eye! Two-Eyes! Three Eyes!</vt:lpstr>
      <vt:lpstr> Learning Objectives    *To experimentally measure the strength of a magnet and  make predictions on how the strength changes as the distance from the magnet increases, and as the barrier (paper) is built between the magnet and an iron object. </vt:lpstr>
      <vt:lpstr>Activity for: The Princess and the Pea </vt:lpstr>
      <vt:lpstr> Learning Objectives   * to understand exponents  </vt:lpstr>
      <vt:lpstr>Here is the answer to the problem: compute the exponential expression: 264</vt:lpstr>
      <vt:lpstr>Learning Objectives   *brainstorming  and building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Five Fabulous Books</dc:title>
  <dc:creator>Cyndi</dc:creator>
  <cp:lastModifiedBy>D-620</cp:lastModifiedBy>
  <cp:revision>71</cp:revision>
  <dcterms:created xsi:type="dcterms:W3CDTF">2010-04-20T22:28:26Z</dcterms:created>
  <dcterms:modified xsi:type="dcterms:W3CDTF">2011-07-13T22:07:10Z</dcterms:modified>
</cp:coreProperties>
</file>